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handoutMasterIdLst>
    <p:handoutMasterId r:id="rId20"/>
  </p:handoutMasterIdLst>
  <p:sldIdLst>
    <p:sldId id="256" r:id="rId2"/>
    <p:sldId id="257" r:id="rId3"/>
    <p:sldId id="258" r:id="rId4"/>
    <p:sldId id="275" r:id="rId5"/>
    <p:sldId id="276" r:id="rId6"/>
    <p:sldId id="263" r:id="rId7"/>
    <p:sldId id="264" r:id="rId8"/>
    <p:sldId id="265" r:id="rId9"/>
    <p:sldId id="270" r:id="rId10"/>
    <p:sldId id="266" r:id="rId11"/>
    <p:sldId id="267" r:id="rId12"/>
    <p:sldId id="271" r:id="rId13"/>
    <p:sldId id="269" r:id="rId14"/>
    <p:sldId id="272" r:id="rId15"/>
    <p:sldId id="273" r:id="rId16"/>
    <p:sldId id="274" r:id="rId17"/>
    <p:sldId id="261" r:id="rId18"/>
  </p:sldIdLst>
  <p:sldSz cx="9144000" cy="6858000" type="letter"/>
  <p:notesSz cx="7102475" cy="9388475"/>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7" userDrawn="1">
          <p15:clr>
            <a:srgbClr val="A4A3A4"/>
          </p15:clr>
        </p15:guide>
        <p15:guide id="2" pos="223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9"/>
    <p:restoredTop sz="94681"/>
  </p:normalViewPr>
  <p:slideViewPr>
    <p:cSldViewPr snapToGrid="0">
      <p:cViewPr varScale="1">
        <p:scale>
          <a:sx n="147" d="100"/>
          <a:sy n="147" d="100"/>
        </p:scale>
        <p:origin x="2178" y="108"/>
      </p:cViewPr>
      <p:guideLst>
        <p:guide orient="horz" pos="2160"/>
        <p:guide pos="2880"/>
      </p:guideLst>
    </p:cSldViewPr>
  </p:slideViewPr>
  <p:notesTextViewPr>
    <p:cViewPr>
      <p:scale>
        <a:sx n="1" d="1"/>
        <a:sy n="1" d="1"/>
      </p:scale>
      <p:origin x="0" y="0"/>
    </p:cViewPr>
  </p:notesTextViewPr>
  <p:notesViewPr>
    <p:cSldViewPr snapToGrid="0">
      <p:cViewPr varScale="1">
        <p:scale>
          <a:sx n="87" d="100"/>
          <a:sy n="87" d="100"/>
        </p:scale>
        <p:origin x="-894" y="-84"/>
      </p:cViewPr>
      <p:guideLst>
        <p:guide orient="horz" pos="2957"/>
        <p:guide pos="223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7739" cy="469424"/>
          </a:xfrm>
          <a:prstGeom prst="rect">
            <a:avLst/>
          </a:prstGeom>
        </p:spPr>
        <p:txBody>
          <a:bodyPr vert="horz" lIns="94221" tIns="47111" rIns="94221" bIns="47111" rtlCol="0"/>
          <a:lstStyle>
            <a:lvl1pPr algn="l">
              <a:defRPr sz="1200"/>
            </a:lvl1pPr>
          </a:lstStyle>
          <a:p>
            <a:endParaRPr lang="es-MX"/>
          </a:p>
        </p:txBody>
      </p:sp>
      <p:sp>
        <p:nvSpPr>
          <p:cNvPr id="3" name="2 Marcador de fecha"/>
          <p:cNvSpPr>
            <a:spLocks noGrp="1"/>
          </p:cNvSpPr>
          <p:nvPr>
            <p:ph type="dt" sz="quarter" idx="1"/>
          </p:nvPr>
        </p:nvSpPr>
        <p:spPr>
          <a:xfrm>
            <a:off x="4023093" y="0"/>
            <a:ext cx="3077739" cy="469424"/>
          </a:xfrm>
          <a:prstGeom prst="rect">
            <a:avLst/>
          </a:prstGeom>
        </p:spPr>
        <p:txBody>
          <a:bodyPr vert="horz" lIns="94221" tIns="47111" rIns="94221" bIns="47111" rtlCol="0"/>
          <a:lstStyle>
            <a:lvl1pPr algn="r">
              <a:defRPr sz="1200"/>
            </a:lvl1pPr>
          </a:lstStyle>
          <a:p>
            <a:fld id="{5D33D6DA-6576-44A0-A8E1-6D326ED18B60}" type="datetimeFigureOut">
              <a:rPr lang="es-MX" smtClean="0"/>
              <a:t>31/01/2025</a:t>
            </a:fld>
            <a:endParaRPr lang="es-MX"/>
          </a:p>
        </p:txBody>
      </p:sp>
      <p:sp>
        <p:nvSpPr>
          <p:cNvPr id="4" name="3 Marcador de pie de página"/>
          <p:cNvSpPr>
            <a:spLocks noGrp="1"/>
          </p:cNvSpPr>
          <p:nvPr>
            <p:ph type="ftr" sz="quarter" idx="2"/>
          </p:nvPr>
        </p:nvSpPr>
        <p:spPr>
          <a:xfrm>
            <a:off x="0" y="8917422"/>
            <a:ext cx="3077739" cy="469424"/>
          </a:xfrm>
          <a:prstGeom prst="rect">
            <a:avLst/>
          </a:prstGeom>
        </p:spPr>
        <p:txBody>
          <a:bodyPr vert="horz" lIns="94221" tIns="47111" rIns="94221" bIns="47111" rtlCol="0" anchor="b"/>
          <a:lstStyle>
            <a:lvl1pPr algn="l">
              <a:defRPr sz="1200"/>
            </a:lvl1pPr>
          </a:lstStyle>
          <a:p>
            <a:endParaRPr lang="es-MX"/>
          </a:p>
        </p:txBody>
      </p:sp>
      <p:sp>
        <p:nvSpPr>
          <p:cNvPr id="5" name="4 Marcador de número de diapositiva"/>
          <p:cNvSpPr>
            <a:spLocks noGrp="1"/>
          </p:cNvSpPr>
          <p:nvPr>
            <p:ph type="sldNum" sz="quarter" idx="3"/>
          </p:nvPr>
        </p:nvSpPr>
        <p:spPr>
          <a:xfrm>
            <a:off x="4023093" y="8917422"/>
            <a:ext cx="3077739" cy="469424"/>
          </a:xfrm>
          <a:prstGeom prst="rect">
            <a:avLst/>
          </a:prstGeom>
        </p:spPr>
        <p:txBody>
          <a:bodyPr vert="horz" lIns="94221" tIns="47111" rIns="94221" bIns="47111" rtlCol="0" anchor="b"/>
          <a:lstStyle>
            <a:lvl1pPr algn="r">
              <a:defRPr sz="1200"/>
            </a:lvl1pPr>
          </a:lstStyle>
          <a:p>
            <a:fld id="{354E6020-93DF-4E70-9BC5-A0BE822FEB28}" type="slidenum">
              <a:rPr lang="es-MX" smtClean="0"/>
              <a:t>‹Nº›</a:t>
            </a:fld>
            <a:endParaRPr lang="es-MX"/>
          </a:p>
        </p:txBody>
      </p:sp>
    </p:spTree>
    <p:extLst>
      <p:ext uri="{BB962C8B-B14F-4D97-AF65-F5344CB8AC3E}">
        <p14:creationId xmlns:p14="http://schemas.microsoft.com/office/powerpoint/2010/main" val="30981342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77739" cy="471054"/>
          </a:xfrm>
          <a:prstGeom prst="rect">
            <a:avLst/>
          </a:prstGeom>
        </p:spPr>
        <p:txBody>
          <a:bodyPr vert="horz" lIns="94221" tIns="47111" rIns="94221" bIns="47111" rtlCol="0"/>
          <a:lstStyle>
            <a:lvl1pPr algn="l">
              <a:defRPr sz="1200"/>
            </a:lvl1pPr>
          </a:lstStyle>
          <a:p>
            <a:endParaRPr lang="es-MX"/>
          </a:p>
        </p:txBody>
      </p:sp>
      <p:sp>
        <p:nvSpPr>
          <p:cNvPr id="3" name="Marcador de fecha 2"/>
          <p:cNvSpPr>
            <a:spLocks noGrp="1"/>
          </p:cNvSpPr>
          <p:nvPr>
            <p:ph type="dt" idx="1"/>
          </p:nvPr>
        </p:nvSpPr>
        <p:spPr>
          <a:xfrm>
            <a:off x="4023093" y="0"/>
            <a:ext cx="3077739" cy="471054"/>
          </a:xfrm>
          <a:prstGeom prst="rect">
            <a:avLst/>
          </a:prstGeom>
        </p:spPr>
        <p:txBody>
          <a:bodyPr vert="horz" lIns="94221" tIns="47111" rIns="94221" bIns="47111" rtlCol="0"/>
          <a:lstStyle>
            <a:lvl1pPr algn="r">
              <a:defRPr sz="1200"/>
            </a:lvl1pPr>
          </a:lstStyle>
          <a:p>
            <a:fld id="{5D57C978-F8E5-F14A-B3D0-6A145A24629F}" type="datetimeFigureOut">
              <a:rPr lang="es-MX" smtClean="0"/>
              <a:t>31/01/2025</a:t>
            </a:fld>
            <a:endParaRPr lang="es-MX"/>
          </a:p>
        </p:txBody>
      </p:sp>
      <p:sp>
        <p:nvSpPr>
          <p:cNvPr id="4" name="Marcador de imagen de diapositiva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4221" tIns="47111" rIns="94221" bIns="47111" rtlCol="0" anchor="ctr"/>
          <a:lstStyle/>
          <a:p>
            <a:endParaRPr lang="es-MX"/>
          </a:p>
        </p:txBody>
      </p:sp>
      <p:sp>
        <p:nvSpPr>
          <p:cNvPr id="5" name="Marcador de notas 4"/>
          <p:cNvSpPr>
            <a:spLocks noGrp="1"/>
          </p:cNvSpPr>
          <p:nvPr>
            <p:ph type="body" sz="quarter" idx="3"/>
          </p:nvPr>
        </p:nvSpPr>
        <p:spPr>
          <a:xfrm>
            <a:off x="710248" y="4518203"/>
            <a:ext cx="5681980" cy="3696713"/>
          </a:xfrm>
          <a:prstGeom prst="rect">
            <a:avLst/>
          </a:prstGeom>
        </p:spPr>
        <p:txBody>
          <a:bodyPr vert="horz" lIns="94221" tIns="47111" rIns="94221" bIns="47111"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917423"/>
            <a:ext cx="3077739" cy="471053"/>
          </a:xfrm>
          <a:prstGeom prst="rect">
            <a:avLst/>
          </a:prstGeom>
        </p:spPr>
        <p:txBody>
          <a:bodyPr vert="horz" lIns="94221" tIns="47111" rIns="94221" bIns="47111"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4023093" y="8917423"/>
            <a:ext cx="3077739" cy="471053"/>
          </a:xfrm>
          <a:prstGeom prst="rect">
            <a:avLst/>
          </a:prstGeom>
        </p:spPr>
        <p:txBody>
          <a:bodyPr vert="horz" lIns="94221" tIns="47111" rIns="94221" bIns="47111" rtlCol="0" anchor="b"/>
          <a:lstStyle>
            <a:lvl1pPr algn="r">
              <a:defRPr sz="1200"/>
            </a:lvl1pPr>
          </a:lstStyle>
          <a:p>
            <a:fld id="{C81272C6-DA11-7943-A02F-4712758EC41F}" type="slidenum">
              <a:rPr lang="es-MX" smtClean="0"/>
              <a:t>‹Nº›</a:t>
            </a:fld>
            <a:endParaRPr lang="es-MX"/>
          </a:p>
        </p:txBody>
      </p:sp>
    </p:spTree>
    <p:extLst>
      <p:ext uri="{BB962C8B-B14F-4D97-AF65-F5344CB8AC3E}">
        <p14:creationId xmlns:p14="http://schemas.microsoft.com/office/powerpoint/2010/main" val="339052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438275" y="1173163"/>
            <a:ext cx="4225925" cy="3168650"/>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81272C6-DA11-7943-A02F-4712758EC41F}" type="slidenum">
              <a:rPr lang="es-MX" smtClean="0"/>
              <a:t>17</a:t>
            </a:fld>
            <a:endParaRPr lang="es-MX"/>
          </a:p>
        </p:txBody>
      </p:sp>
    </p:spTree>
    <p:extLst>
      <p:ext uri="{BB962C8B-B14F-4D97-AF65-F5344CB8AC3E}">
        <p14:creationId xmlns:p14="http://schemas.microsoft.com/office/powerpoint/2010/main" val="40808921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62541368-CA8B-5930-DCF3-AFFB5252608E}"/>
              </a:ext>
            </a:extLst>
          </p:cNvPr>
          <p:cNvPicPr>
            <a:picLocks noChangeAspect="1"/>
          </p:cNvPicPr>
          <p:nvPr userDrawn="1"/>
        </p:nvPicPr>
        <p:blipFill>
          <a:blip r:embed="rId2"/>
          <a:srcRect/>
          <a:stretch/>
        </p:blipFill>
        <p:spPr>
          <a:xfrm>
            <a:off x="0" y="0"/>
            <a:ext cx="9151091" cy="6858000"/>
          </a:xfrm>
          <a:prstGeom prst="rect">
            <a:avLst/>
          </a:prstGeom>
        </p:spPr>
      </p:pic>
      <p:pic>
        <p:nvPicPr>
          <p:cNvPr id="3" name="Imagen 2">
            <a:extLst>
              <a:ext uri="{FF2B5EF4-FFF2-40B4-BE49-F238E27FC236}">
                <a16:creationId xmlns:a16="http://schemas.microsoft.com/office/drawing/2014/main" id="{7A25E728-5371-495A-A260-B61B292E403D}"/>
              </a:ext>
            </a:extLst>
          </p:cNvPr>
          <p:cNvPicPr>
            <a:picLocks noChangeAspect="1"/>
          </p:cNvPicPr>
          <p:nvPr userDrawn="1"/>
        </p:nvPicPr>
        <p:blipFill>
          <a:blip r:embed="rId3"/>
          <a:stretch>
            <a:fillRect/>
          </a:stretch>
        </p:blipFill>
        <p:spPr>
          <a:xfrm>
            <a:off x="0" y="1785"/>
            <a:ext cx="9144000" cy="6854430"/>
          </a:xfrm>
          <a:prstGeom prst="rect">
            <a:avLst/>
          </a:prstGeom>
        </p:spPr>
      </p:pic>
    </p:spTree>
    <p:extLst>
      <p:ext uri="{BB962C8B-B14F-4D97-AF65-F5344CB8AC3E}">
        <p14:creationId xmlns:p14="http://schemas.microsoft.com/office/powerpoint/2010/main" val="3381911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994AF8C-CAB5-8C82-C70D-9401364F4EB3}"/>
              </a:ext>
            </a:extLst>
          </p:cNvPr>
          <p:cNvPicPr>
            <a:picLocks noChangeAspect="1"/>
          </p:cNvPicPr>
          <p:nvPr userDrawn="1"/>
        </p:nvPicPr>
        <p:blipFill>
          <a:blip r:embed="rId2"/>
          <a:srcRect/>
          <a:stretch/>
        </p:blipFill>
        <p:spPr>
          <a:xfrm>
            <a:off x="5701" y="249"/>
            <a:ext cx="9138299" cy="6861785"/>
          </a:xfrm>
          <a:prstGeom prst="rect">
            <a:avLst/>
          </a:prstGeom>
        </p:spPr>
      </p:pic>
      <p:pic>
        <p:nvPicPr>
          <p:cNvPr id="4" name="Imagen 3">
            <a:extLst>
              <a:ext uri="{FF2B5EF4-FFF2-40B4-BE49-F238E27FC236}">
                <a16:creationId xmlns:a16="http://schemas.microsoft.com/office/drawing/2014/main" id="{06CA4329-B9A5-43DD-A0D5-6A016855991B}"/>
              </a:ext>
            </a:extLst>
          </p:cNvPr>
          <p:cNvPicPr>
            <a:picLocks noChangeAspect="1"/>
          </p:cNvPicPr>
          <p:nvPr userDrawn="1"/>
        </p:nvPicPr>
        <p:blipFill>
          <a:blip r:embed="rId3"/>
          <a:stretch>
            <a:fillRect/>
          </a:stretch>
        </p:blipFill>
        <p:spPr>
          <a:xfrm>
            <a:off x="6609" y="0"/>
            <a:ext cx="9130783" cy="6858000"/>
          </a:xfrm>
          <a:prstGeom prst="rect">
            <a:avLst/>
          </a:prstGeom>
        </p:spPr>
      </p:pic>
    </p:spTree>
    <p:extLst>
      <p:ext uri="{BB962C8B-B14F-4D97-AF65-F5344CB8AC3E}">
        <p14:creationId xmlns:p14="http://schemas.microsoft.com/office/powerpoint/2010/main" val="1486845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E463B94-0AC7-CFF2-6A14-709D18C9FEB9}"/>
              </a:ext>
            </a:extLst>
          </p:cNvPr>
          <p:cNvPicPr>
            <a:picLocks noChangeAspect="1"/>
          </p:cNvPicPr>
          <p:nvPr userDrawn="1"/>
        </p:nvPicPr>
        <p:blipFill>
          <a:blip r:embed="rId2"/>
          <a:srcRect/>
          <a:stretch/>
        </p:blipFill>
        <p:spPr>
          <a:xfrm>
            <a:off x="-2134" y="0"/>
            <a:ext cx="9172276" cy="6876000"/>
          </a:xfrm>
          <a:prstGeom prst="rect">
            <a:avLst/>
          </a:prstGeom>
        </p:spPr>
      </p:pic>
      <p:pic>
        <p:nvPicPr>
          <p:cNvPr id="4" name="Imagen 3">
            <a:extLst>
              <a:ext uri="{FF2B5EF4-FFF2-40B4-BE49-F238E27FC236}">
                <a16:creationId xmlns:a16="http://schemas.microsoft.com/office/drawing/2014/main" id="{9EA6481B-B443-4719-9C38-D320248ADC8F}"/>
              </a:ext>
            </a:extLst>
          </p:cNvPr>
          <p:cNvPicPr>
            <a:picLocks noChangeAspect="1"/>
          </p:cNvPicPr>
          <p:nvPr userDrawn="1"/>
        </p:nvPicPr>
        <p:blipFill>
          <a:blip r:embed="rId3"/>
          <a:stretch>
            <a:fillRect/>
          </a:stretch>
        </p:blipFill>
        <p:spPr>
          <a:xfrm>
            <a:off x="792" y="0"/>
            <a:ext cx="9142417" cy="6858000"/>
          </a:xfrm>
          <a:prstGeom prst="rect">
            <a:avLst/>
          </a:prstGeom>
        </p:spPr>
      </p:pic>
    </p:spTree>
    <p:extLst>
      <p:ext uri="{BB962C8B-B14F-4D97-AF65-F5344CB8AC3E}">
        <p14:creationId xmlns:p14="http://schemas.microsoft.com/office/powerpoint/2010/main" val="1856380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Diapositiva de títul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33E5891-3B8F-B912-68E7-619D5BBBABA6}"/>
              </a:ext>
            </a:extLst>
          </p:cNvPr>
          <p:cNvPicPr>
            <a:picLocks noChangeAspect="1"/>
          </p:cNvPicPr>
          <p:nvPr userDrawn="1"/>
        </p:nvPicPr>
        <p:blipFill>
          <a:blip r:embed="rId2"/>
          <a:stretch>
            <a:fillRect/>
          </a:stretch>
        </p:blipFill>
        <p:spPr>
          <a:xfrm>
            <a:off x="2493" y="0"/>
            <a:ext cx="9162999" cy="6876000"/>
          </a:xfrm>
          <a:prstGeom prst="rect">
            <a:avLst/>
          </a:prstGeom>
        </p:spPr>
      </p:pic>
      <p:pic>
        <p:nvPicPr>
          <p:cNvPr id="4" name="Imagen 3">
            <a:extLst>
              <a:ext uri="{FF2B5EF4-FFF2-40B4-BE49-F238E27FC236}">
                <a16:creationId xmlns:a16="http://schemas.microsoft.com/office/drawing/2014/main" id="{A95373CA-2FC5-47F6-B274-39BEA6552330}"/>
              </a:ext>
            </a:extLst>
          </p:cNvPr>
          <p:cNvPicPr>
            <a:picLocks noChangeAspect="1"/>
          </p:cNvPicPr>
          <p:nvPr userDrawn="1"/>
        </p:nvPicPr>
        <p:blipFill>
          <a:blip r:embed="rId3"/>
          <a:stretch>
            <a:fillRect/>
          </a:stretch>
        </p:blipFill>
        <p:spPr>
          <a:xfrm>
            <a:off x="3166" y="0"/>
            <a:ext cx="9137668" cy="6858000"/>
          </a:xfrm>
          <a:prstGeom prst="rect">
            <a:avLst/>
          </a:prstGeom>
        </p:spPr>
      </p:pic>
    </p:spTree>
    <p:extLst>
      <p:ext uri="{BB962C8B-B14F-4D97-AF65-F5344CB8AC3E}">
        <p14:creationId xmlns:p14="http://schemas.microsoft.com/office/powerpoint/2010/main" val="1151054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iapositiva de títul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2F2752A4-AFAD-946A-5B96-663578854436}"/>
              </a:ext>
            </a:extLst>
          </p:cNvPr>
          <p:cNvPicPr>
            <a:picLocks noChangeAspect="1"/>
          </p:cNvPicPr>
          <p:nvPr userDrawn="1"/>
        </p:nvPicPr>
        <p:blipFill>
          <a:blip r:embed="rId2"/>
          <a:stretch>
            <a:fillRect/>
          </a:stretch>
        </p:blipFill>
        <p:spPr>
          <a:xfrm>
            <a:off x="1" y="4809"/>
            <a:ext cx="9180878" cy="6876000"/>
          </a:xfrm>
          <a:prstGeom prst="rect">
            <a:avLst/>
          </a:prstGeom>
        </p:spPr>
      </p:pic>
      <p:pic>
        <p:nvPicPr>
          <p:cNvPr id="4" name="Imagen 3">
            <a:extLst>
              <a:ext uri="{FF2B5EF4-FFF2-40B4-BE49-F238E27FC236}">
                <a16:creationId xmlns:a16="http://schemas.microsoft.com/office/drawing/2014/main" id="{4E8435FC-E5B7-42FE-93DA-BE456E355DF9}"/>
              </a:ext>
            </a:extLst>
          </p:cNvPr>
          <p:cNvPicPr>
            <a:picLocks noChangeAspect="1"/>
          </p:cNvPicPr>
          <p:nvPr userDrawn="1"/>
        </p:nvPicPr>
        <p:blipFill>
          <a:blip r:embed="rId3"/>
          <a:stretch>
            <a:fillRect/>
          </a:stretch>
        </p:blipFill>
        <p:spPr>
          <a:xfrm>
            <a:off x="3166" y="0"/>
            <a:ext cx="9137668" cy="6858000"/>
          </a:xfrm>
          <a:prstGeom prst="rect">
            <a:avLst/>
          </a:prstGeom>
        </p:spPr>
      </p:pic>
    </p:spTree>
    <p:extLst>
      <p:ext uri="{BB962C8B-B14F-4D97-AF65-F5344CB8AC3E}">
        <p14:creationId xmlns:p14="http://schemas.microsoft.com/office/powerpoint/2010/main" val="511151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iapositiva de títul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4A3CC97-93F7-CC2A-5CFF-44FEB423EB1C}"/>
              </a:ext>
            </a:extLst>
          </p:cNvPr>
          <p:cNvPicPr>
            <a:picLocks noChangeAspect="1"/>
          </p:cNvPicPr>
          <p:nvPr userDrawn="1"/>
        </p:nvPicPr>
        <p:blipFill>
          <a:blip r:embed="rId2"/>
          <a:stretch>
            <a:fillRect/>
          </a:stretch>
        </p:blipFill>
        <p:spPr>
          <a:xfrm>
            <a:off x="0" y="3114"/>
            <a:ext cx="9224378" cy="6912000"/>
          </a:xfrm>
          <a:prstGeom prst="rect">
            <a:avLst/>
          </a:prstGeom>
        </p:spPr>
      </p:pic>
      <p:pic>
        <p:nvPicPr>
          <p:cNvPr id="4" name="Imagen 3">
            <a:extLst>
              <a:ext uri="{FF2B5EF4-FFF2-40B4-BE49-F238E27FC236}">
                <a16:creationId xmlns:a16="http://schemas.microsoft.com/office/drawing/2014/main" id="{D6BFB44E-DEB8-472E-AA37-8084108059CC}"/>
              </a:ext>
            </a:extLst>
          </p:cNvPr>
          <p:cNvPicPr>
            <a:picLocks noChangeAspect="1"/>
          </p:cNvPicPr>
          <p:nvPr userDrawn="1"/>
        </p:nvPicPr>
        <p:blipFill>
          <a:blip r:embed="rId3"/>
          <a:stretch>
            <a:fillRect/>
          </a:stretch>
        </p:blipFill>
        <p:spPr>
          <a:xfrm>
            <a:off x="3166" y="0"/>
            <a:ext cx="9137668" cy="6858000"/>
          </a:xfrm>
          <a:prstGeom prst="rect">
            <a:avLst/>
          </a:prstGeom>
        </p:spPr>
      </p:pic>
    </p:spTree>
    <p:extLst>
      <p:ext uri="{BB962C8B-B14F-4D97-AF65-F5344CB8AC3E}">
        <p14:creationId xmlns:p14="http://schemas.microsoft.com/office/powerpoint/2010/main" val="3456222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iapositiva de títul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0F6F1B1-8671-39E3-8198-1899E41F2814}"/>
              </a:ext>
            </a:extLst>
          </p:cNvPr>
          <p:cNvPicPr>
            <a:picLocks noChangeAspect="1"/>
          </p:cNvPicPr>
          <p:nvPr userDrawn="1"/>
        </p:nvPicPr>
        <p:blipFill>
          <a:blip r:embed="rId2"/>
          <a:stretch>
            <a:fillRect/>
          </a:stretch>
        </p:blipFill>
        <p:spPr>
          <a:xfrm>
            <a:off x="3211" y="0"/>
            <a:ext cx="9140789" cy="6860409"/>
          </a:xfrm>
          <a:prstGeom prst="rect">
            <a:avLst/>
          </a:prstGeom>
        </p:spPr>
      </p:pic>
    </p:spTree>
    <p:extLst>
      <p:ext uri="{BB962C8B-B14F-4D97-AF65-F5344CB8AC3E}">
        <p14:creationId xmlns:p14="http://schemas.microsoft.com/office/powerpoint/2010/main" val="1012096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Diapositiva de título">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AD5A827-32E7-A62A-D6A8-D6184244BB3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022014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91060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52;p1">
            <a:extLst>
              <a:ext uri="{FF2B5EF4-FFF2-40B4-BE49-F238E27FC236}">
                <a16:creationId xmlns:a16="http://schemas.microsoft.com/office/drawing/2014/main" id="{58D1F5B5-0245-2098-AA35-2FA9D2832839}"/>
              </a:ext>
            </a:extLst>
          </p:cNvPr>
          <p:cNvSpPr txBox="1">
            <a:spLocks/>
          </p:cNvSpPr>
          <p:nvPr/>
        </p:nvSpPr>
        <p:spPr>
          <a:xfrm>
            <a:off x="999744" y="1618521"/>
            <a:ext cx="7144512" cy="1428749"/>
          </a:xfrm>
          <a:prstGeom prst="rect">
            <a:avLst/>
          </a:prstGeom>
          <a:noFill/>
          <a:ln>
            <a:noFill/>
          </a:ln>
        </p:spPr>
        <p:txBody>
          <a:bodyPr spcFirstLastPara="1" wrap="square" lIns="91425" tIns="45700" rIns="91425" bIns="4570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Clr>
                <a:srgbClr val="EDD899"/>
              </a:buClr>
              <a:buSzPts val="4400"/>
            </a:pPr>
            <a:r>
              <a:rPr lang="pt-BR" sz="3600" b="1" dirty="0">
                <a:solidFill>
                  <a:srgbClr val="EDD899"/>
                </a:solidFill>
                <a:latin typeface="Noto Sans"/>
                <a:ea typeface="Noto Sans"/>
                <a:cs typeface="Noto Sans"/>
                <a:sym typeface="Noto Sans"/>
              </a:rPr>
              <a:t>Programa Operativo Anual 2025 IEEJAG</a:t>
            </a:r>
          </a:p>
        </p:txBody>
      </p:sp>
      <p:sp>
        <p:nvSpPr>
          <p:cNvPr id="5" name="Google Shape;58;p1">
            <a:extLst>
              <a:ext uri="{FF2B5EF4-FFF2-40B4-BE49-F238E27FC236}">
                <a16:creationId xmlns:a16="http://schemas.microsoft.com/office/drawing/2014/main" id="{CA43ED2C-7B02-2585-5D33-A26F9A4CE66F}"/>
              </a:ext>
            </a:extLst>
          </p:cNvPr>
          <p:cNvSpPr txBox="1"/>
          <p:nvPr/>
        </p:nvSpPr>
        <p:spPr>
          <a:xfrm>
            <a:off x="1143000" y="2856405"/>
            <a:ext cx="6858000" cy="381730"/>
          </a:xfrm>
          <a:prstGeom prst="rect">
            <a:avLst/>
          </a:prstGeom>
          <a:noFill/>
          <a:ln>
            <a:noFill/>
          </a:ln>
        </p:spPr>
        <p:txBody>
          <a:bodyPr spcFirstLastPara="1" wrap="square" lIns="91425" tIns="45700" rIns="91425" bIns="45700" anchor="t" anchorCtr="0">
            <a:noAutofit/>
          </a:bodyPr>
          <a:lstStyle/>
          <a:p>
            <a:pPr lvl="0" algn="ctr">
              <a:lnSpc>
                <a:spcPct val="90000"/>
              </a:lnSpc>
              <a:buClr>
                <a:schemeClr val="lt1"/>
              </a:buClr>
              <a:buSzPts val="2800"/>
            </a:pPr>
            <a:r>
              <a:rPr lang="es-MX" sz="3200" dirty="0">
                <a:solidFill>
                  <a:schemeClr val="lt1"/>
                </a:solidFill>
                <a:latin typeface="Noto Sans"/>
                <a:ea typeface="Noto Sans"/>
                <a:cs typeface="Noto Sans"/>
                <a:sym typeface="Noto Sans"/>
              </a:rPr>
              <a:t>Educación para el bienestar de los adultos y la transformación social</a:t>
            </a:r>
          </a:p>
          <a:p>
            <a:pPr lvl="0" algn="ctr">
              <a:lnSpc>
                <a:spcPct val="90000"/>
              </a:lnSpc>
              <a:buClr>
                <a:schemeClr val="lt1"/>
              </a:buClr>
              <a:buSzPts val="2800"/>
            </a:pPr>
            <a:r>
              <a:rPr lang="es-MX" sz="3200" dirty="0">
                <a:solidFill>
                  <a:schemeClr val="lt1"/>
                </a:solidFill>
                <a:latin typeface="Noto Sans"/>
                <a:ea typeface="Noto Sans"/>
                <a:cs typeface="Noto Sans"/>
                <a:sym typeface="Noto Sans"/>
              </a:rPr>
              <a:t>(Inversión Estatal Directa)</a:t>
            </a:r>
          </a:p>
          <a:p>
            <a:pPr marL="228600" indent="-50800">
              <a:lnSpc>
                <a:spcPct val="90000"/>
              </a:lnSpc>
              <a:spcBef>
                <a:spcPts val="1000"/>
              </a:spcBef>
              <a:buClr>
                <a:schemeClr val="dk1"/>
              </a:buClr>
              <a:buSzPts val="2800"/>
            </a:pPr>
            <a:endParaRPr lang="es-MX" sz="3200" dirty="0">
              <a:solidFill>
                <a:schemeClr val="lt1"/>
              </a:solidFill>
              <a:ea typeface="Calibri"/>
              <a:cs typeface="Calibri"/>
              <a:sym typeface="Calibri"/>
            </a:endParaRPr>
          </a:p>
          <a:p>
            <a:pPr marL="228600" marR="0" lvl="0" indent="-50800" algn="l" rtl="0">
              <a:lnSpc>
                <a:spcPct val="90000"/>
              </a:lnSpc>
              <a:spcBef>
                <a:spcPts val="1000"/>
              </a:spcBef>
              <a:spcAft>
                <a:spcPts val="0"/>
              </a:spcAft>
              <a:buClr>
                <a:schemeClr val="dk1"/>
              </a:buClr>
              <a:buSzPts val="2800"/>
              <a:buFont typeface="Arial"/>
              <a:buNone/>
            </a:pPr>
            <a:endParaRPr sz="3200" b="0" i="0" u="none" strike="noStrike" cap="none" dirty="0">
              <a:solidFill>
                <a:schemeClr val="lt1"/>
              </a:solidFill>
              <a:latin typeface="Calibri"/>
              <a:ea typeface="Calibri"/>
              <a:cs typeface="Calibri"/>
              <a:sym typeface="Calibri"/>
            </a:endParaRPr>
          </a:p>
        </p:txBody>
      </p:sp>
      <p:sp>
        <p:nvSpPr>
          <p:cNvPr id="6" name="Google Shape;58;p1">
            <a:extLst>
              <a:ext uri="{FF2B5EF4-FFF2-40B4-BE49-F238E27FC236}">
                <a16:creationId xmlns:a16="http://schemas.microsoft.com/office/drawing/2014/main" id="{CA43ED2C-7B02-2585-5D33-A26F9A4CE66F}"/>
              </a:ext>
            </a:extLst>
          </p:cNvPr>
          <p:cNvSpPr txBox="1"/>
          <p:nvPr/>
        </p:nvSpPr>
        <p:spPr>
          <a:xfrm>
            <a:off x="2942267" y="5864552"/>
            <a:ext cx="5926450" cy="428052"/>
          </a:xfrm>
          <a:prstGeom prst="rect">
            <a:avLst/>
          </a:prstGeom>
          <a:noFill/>
          <a:ln>
            <a:noFill/>
          </a:ln>
        </p:spPr>
        <p:txBody>
          <a:bodyPr spcFirstLastPara="1" wrap="square" lIns="91425" tIns="45700" rIns="91425" bIns="45700" anchor="t" anchorCtr="0">
            <a:noAutofit/>
          </a:bodyPr>
          <a:lstStyle/>
          <a:p>
            <a:pPr lvl="0" algn="ctr">
              <a:lnSpc>
                <a:spcPct val="90000"/>
              </a:lnSpc>
              <a:buClr>
                <a:schemeClr val="lt1"/>
              </a:buClr>
              <a:buSzPts val="2800"/>
            </a:pPr>
            <a:r>
              <a:rPr lang="es-MX" sz="2000" dirty="0">
                <a:solidFill>
                  <a:schemeClr val="lt1"/>
                </a:solidFill>
                <a:latin typeface="Noto Sans"/>
                <a:ea typeface="Noto Sans"/>
                <a:cs typeface="Noto Sans"/>
                <a:sym typeface="Noto Sans"/>
              </a:rPr>
              <a:t>Chilpancingo, Gro., 30 de enero de 2025</a:t>
            </a:r>
            <a:endParaRPr sz="2000"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8162742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p:nvPr/>
        </p:nvSpPr>
        <p:spPr>
          <a:xfrm>
            <a:off x="335833" y="135424"/>
            <a:ext cx="4518178" cy="584775"/>
          </a:xfrm>
          <a:prstGeom prst="rect">
            <a:avLst/>
          </a:prstGeom>
          <a:noFill/>
        </p:spPr>
        <p:txBody>
          <a:bodyPr wrap="square" rtlCol="0">
            <a:spAutoFit/>
          </a:bodyPr>
          <a:lstStyle/>
          <a:p>
            <a:pPr algn="ctr"/>
            <a:r>
              <a:rPr lang="es-MX" sz="3200" b="1" dirty="0">
                <a:solidFill>
                  <a:schemeClr val="accent4">
                    <a:lumMod val="75000"/>
                  </a:schemeClr>
                </a:solidFill>
              </a:rPr>
              <a:t>6. Resumen narrativo</a:t>
            </a:r>
          </a:p>
        </p:txBody>
      </p:sp>
      <p:pic>
        <p:nvPicPr>
          <p:cNvPr id="2051"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9209" y="695414"/>
            <a:ext cx="7784952"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14 Grupo">
            <a:extLst>
              <a:ext uri="{FF2B5EF4-FFF2-40B4-BE49-F238E27FC236}">
                <a16:creationId xmlns:a16="http://schemas.microsoft.com/office/drawing/2014/main" id="{00000000-0008-0000-0000-000016000000}"/>
              </a:ext>
            </a:extLst>
          </p:cNvPr>
          <p:cNvGrpSpPr/>
          <p:nvPr/>
        </p:nvGrpSpPr>
        <p:grpSpPr>
          <a:xfrm>
            <a:off x="2314124" y="5522411"/>
            <a:ext cx="6555403" cy="1140421"/>
            <a:chOff x="0" y="0"/>
            <a:chExt cx="10505038" cy="1943925"/>
          </a:xfrm>
        </p:grpSpPr>
        <p:sp>
          <p:nvSpPr>
            <p:cNvPr id="7" name="13 CuadroTexto">
              <a:extLst>
                <a:ext uri="{FF2B5EF4-FFF2-40B4-BE49-F238E27FC236}">
                  <a16:creationId xmlns:a16="http://schemas.microsoft.com/office/drawing/2014/main" id="{00000000-0008-0000-0000-000017000000}"/>
                </a:ext>
              </a:extLst>
            </p:cNvPr>
            <p:cNvSpPr txBox="1"/>
            <p:nvPr/>
          </p:nvSpPr>
          <p:spPr>
            <a:xfrm>
              <a:off x="0" y="252712"/>
              <a:ext cx="3720523" cy="15249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indent="0" algn="ctr" defTabSz="914400" eaLnBrk="1" fontAlgn="auto" latinLnBrk="0" hangingPunct="1">
                <a:lnSpc>
                  <a:spcPct val="100000"/>
                </a:lnSpc>
                <a:spcBef>
                  <a:spcPts val="0"/>
                </a:spcBef>
                <a:spcAft>
                  <a:spcPts val="0"/>
                </a:spcAft>
                <a:buClrTx/>
                <a:buSzTx/>
                <a:buFontTx/>
                <a:buNone/>
                <a:tabLst/>
                <a:defRPr/>
              </a:pPr>
              <a:r>
                <a:rPr lang="es-MX" sz="900" b="1" dirty="0">
                  <a:solidFill>
                    <a:schemeClr val="dk1"/>
                  </a:solidFill>
                  <a:effectLst/>
                </a:rPr>
                <a:t>Elaboró</a:t>
              </a:r>
            </a:p>
            <a:p>
              <a:pPr marL="0" marR="0" indent="0" algn="ctr" defTabSz="914400" eaLnBrk="1" fontAlgn="auto" latinLnBrk="0" hangingPunct="1">
                <a:lnSpc>
                  <a:spcPct val="100000"/>
                </a:lnSpc>
                <a:spcBef>
                  <a:spcPts val="0"/>
                </a:spcBef>
                <a:spcAft>
                  <a:spcPts val="0"/>
                </a:spcAft>
                <a:buClrTx/>
                <a:buSzTx/>
                <a:buFontTx/>
                <a:buNone/>
                <a:tabLst/>
                <a:defRPr/>
              </a:pPr>
              <a:endParaRPr lang="es-MX" sz="900" dirty="0">
                <a:effectLst/>
              </a:endParaRPr>
            </a:p>
            <a:p>
              <a:pPr algn="ctr">
                <a:spcAft>
                  <a:spcPts val="0"/>
                </a:spcAft>
              </a:pPr>
              <a:r>
                <a:rPr lang="es-MX" sz="900" kern="1200" dirty="0">
                  <a:solidFill>
                    <a:srgbClr val="000000"/>
                  </a:solidFill>
                  <a:effectLst/>
                  <a:ea typeface="MS Mincho" panose="02020609040205080304" pitchFamily="49" charset="-128"/>
                </a:rPr>
                <a:t>______________________________</a:t>
              </a:r>
              <a:endParaRPr lang="es-MX" sz="900" dirty="0">
                <a:effectLst/>
                <a:latin typeface="Times New Roman" panose="02020603050405020304" pitchFamily="18" charset="0"/>
                <a:ea typeface="MS Mincho" panose="02020609040205080304" pitchFamily="49" charset="-128"/>
              </a:endParaRPr>
            </a:p>
            <a:p>
              <a:pPr algn="ctr">
                <a:spcAft>
                  <a:spcPts val="0"/>
                </a:spcAft>
              </a:pPr>
              <a:r>
                <a:rPr lang="es-MX" sz="900" b="1" kern="1200" dirty="0">
                  <a:solidFill>
                    <a:srgbClr val="000000"/>
                  </a:solidFill>
                  <a:effectLst/>
                  <a:ea typeface="MS Mincho" panose="02020609040205080304" pitchFamily="49" charset="-128"/>
                </a:rPr>
                <a:t>Lic. Reyna Erika Barragán</a:t>
              </a:r>
              <a:r>
                <a:rPr lang="es-MX" sz="900" b="1" kern="1200" baseline="0" dirty="0">
                  <a:solidFill>
                    <a:srgbClr val="000000"/>
                  </a:solidFill>
                  <a:effectLst/>
                  <a:ea typeface="MS Mincho" panose="02020609040205080304" pitchFamily="49" charset="-128"/>
                </a:rPr>
                <a:t> Arcos</a:t>
              </a:r>
              <a:endParaRPr lang="es-MX" sz="900" b="1" kern="1200" dirty="0">
                <a:solidFill>
                  <a:srgbClr val="000000"/>
                </a:solidFill>
                <a:effectLst/>
                <a:ea typeface="MS Mincho" panose="02020609040205080304" pitchFamily="49" charset="-128"/>
              </a:endParaRPr>
            </a:p>
            <a:p>
              <a:pPr algn="ctr">
                <a:spcAft>
                  <a:spcPts val="0"/>
                </a:spcAft>
              </a:pPr>
              <a:r>
                <a:rPr lang="es-MX" sz="900" b="1" kern="1200" dirty="0">
                  <a:solidFill>
                    <a:srgbClr val="000000"/>
                  </a:solidFill>
                  <a:effectLst/>
                  <a:ea typeface="MS Mincho" panose="02020609040205080304" pitchFamily="49" charset="-128"/>
                </a:rPr>
                <a:t>Jefa de la oficina de </a:t>
              </a:r>
              <a:r>
                <a:rPr lang="es-MX" sz="900" b="1" kern="1200" dirty="0" err="1">
                  <a:solidFill>
                    <a:srgbClr val="000000"/>
                  </a:solidFill>
                  <a:effectLst/>
                  <a:ea typeface="MS Mincho" panose="02020609040205080304" pitchFamily="49" charset="-128"/>
                </a:rPr>
                <a:t>Microplaneación</a:t>
              </a:r>
              <a:r>
                <a:rPr lang="es-MX" sz="900" b="1" kern="1200" dirty="0">
                  <a:solidFill>
                    <a:srgbClr val="000000"/>
                  </a:solidFill>
                  <a:effectLst/>
                  <a:ea typeface="MS Mincho" panose="02020609040205080304" pitchFamily="49" charset="-128"/>
                </a:rPr>
                <a:t>,</a:t>
              </a:r>
              <a:r>
                <a:rPr lang="es-MX" sz="900" b="1" kern="1200" baseline="0" dirty="0">
                  <a:solidFill>
                    <a:srgbClr val="000000"/>
                  </a:solidFill>
                  <a:effectLst/>
                  <a:ea typeface="MS Mincho" panose="02020609040205080304" pitchFamily="49" charset="-128"/>
                </a:rPr>
                <a:t> </a:t>
              </a:r>
            </a:p>
            <a:p>
              <a:pPr algn="ctr">
                <a:spcAft>
                  <a:spcPts val="0"/>
                </a:spcAft>
              </a:pPr>
              <a:r>
                <a:rPr lang="es-MX" sz="900" b="1" kern="1200" baseline="0" dirty="0">
                  <a:solidFill>
                    <a:srgbClr val="000000"/>
                  </a:solidFill>
                  <a:effectLst/>
                  <a:ea typeface="MS Mincho" panose="02020609040205080304" pitchFamily="49" charset="-128"/>
                </a:rPr>
                <a:t>Seguimiento y Evaluación</a:t>
              </a:r>
              <a:endParaRPr lang="es-MX" sz="900" b="1" kern="1200" dirty="0">
                <a:solidFill>
                  <a:srgbClr val="000000"/>
                </a:solidFill>
                <a:effectLst/>
                <a:ea typeface="MS Mincho" panose="02020609040205080304" pitchFamily="49" charset="-128"/>
              </a:endParaRPr>
            </a:p>
          </p:txBody>
        </p:sp>
        <p:sp>
          <p:nvSpPr>
            <p:cNvPr id="8" name="27 CuadroTexto">
              <a:extLst>
                <a:ext uri="{FF2B5EF4-FFF2-40B4-BE49-F238E27FC236}">
                  <a16:creationId xmlns:a16="http://schemas.microsoft.com/office/drawing/2014/main" id="{00000000-0008-0000-0000-000018000000}"/>
                </a:ext>
              </a:extLst>
            </p:cNvPr>
            <p:cNvSpPr txBox="1"/>
            <p:nvPr/>
          </p:nvSpPr>
          <p:spPr>
            <a:xfrm>
              <a:off x="3362829" y="253877"/>
              <a:ext cx="3836724" cy="16900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spcAft>
                  <a:spcPts val="0"/>
                </a:spcAft>
              </a:pPr>
              <a:r>
                <a:rPr lang="es-MX" sz="900" b="1" dirty="0">
                  <a:solidFill>
                    <a:schemeClr val="dk1"/>
                  </a:solidFill>
                  <a:effectLst/>
                </a:rPr>
                <a:t>Revisó</a:t>
              </a:r>
            </a:p>
            <a:p>
              <a:pPr algn="ctr">
                <a:spcAft>
                  <a:spcPts val="0"/>
                </a:spcAft>
              </a:pPr>
              <a:endParaRPr lang="es-MX" sz="900" b="1" dirty="0">
                <a:solidFill>
                  <a:schemeClr val="dk1"/>
                </a:solidFill>
                <a:effectLst/>
              </a:endParaRPr>
            </a:p>
            <a:p>
              <a:pPr algn="ctr">
                <a:spcAft>
                  <a:spcPts val="0"/>
                </a:spcAft>
              </a:pPr>
              <a:r>
                <a:rPr lang="es-MX" sz="900" kern="1200" dirty="0">
                  <a:solidFill>
                    <a:srgbClr val="000000"/>
                  </a:solidFill>
                  <a:effectLst/>
                  <a:ea typeface="MS Mincho" panose="02020609040205080304" pitchFamily="49" charset="-128"/>
                </a:rPr>
                <a:t>____________________________________</a:t>
              </a:r>
              <a:r>
                <a:rPr lang="es-MX" sz="900" b="1" kern="1200" dirty="0">
                  <a:solidFill>
                    <a:srgbClr val="000000"/>
                  </a:solidFill>
                  <a:effectLst/>
                  <a:ea typeface="MS Mincho" panose="02020609040205080304" pitchFamily="49" charset="-128"/>
                </a:rPr>
                <a:t> </a:t>
              </a:r>
            </a:p>
            <a:p>
              <a:pPr algn="ctr"/>
              <a:r>
                <a:rPr lang="es-MX" sz="900" b="1" dirty="0">
                  <a:solidFill>
                    <a:schemeClr val="dk1"/>
                  </a:solidFill>
                  <a:effectLst/>
                </a:rPr>
                <a:t>L.C. David </a:t>
              </a:r>
              <a:r>
                <a:rPr lang="es-MX" sz="900" b="1" dirty="0" err="1">
                  <a:solidFill>
                    <a:schemeClr val="dk1"/>
                  </a:solidFill>
                  <a:effectLst/>
                </a:rPr>
                <a:t>Temiquelt</a:t>
              </a:r>
              <a:r>
                <a:rPr lang="es-MX" sz="900" b="1" dirty="0">
                  <a:solidFill>
                    <a:schemeClr val="dk1"/>
                  </a:solidFill>
                  <a:effectLst/>
                </a:rPr>
                <a:t> Cruz</a:t>
              </a:r>
              <a:endParaRPr lang="es-MX" sz="900" dirty="0">
                <a:effectLst/>
              </a:endParaRPr>
            </a:p>
            <a:p>
              <a:pPr algn="ctr"/>
              <a:r>
                <a:rPr lang="es-MX" sz="900" b="1" dirty="0">
                  <a:solidFill>
                    <a:schemeClr val="dk1"/>
                  </a:solidFill>
                  <a:effectLst/>
                </a:rPr>
                <a:t>Jefe del Departamento de Planeación </a:t>
              </a:r>
              <a:endParaRPr lang="es-MX" sz="900" dirty="0">
                <a:effectLst/>
              </a:endParaRPr>
            </a:p>
            <a:p>
              <a:pPr algn="ctr"/>
              <a:r>
                <a:rPr lang="es-MX" sz="900" b="1" dirty="0">
                  <a:solidFill>
                    <a:schemeClr val="dk1"/>
                  </a:solidFill>
                  <a:effectLst/>
                </a:rPr>
                <a:t>y Seguimiento Operativo</a:t>
              </a:r>
              <a:endParaRPr lang="es-MX" sz="900" dirty="0">
                <a:effectLst/>
              </a:endParaRPr>
            </a:p>
            <a:p>
              <a:pPr algn="ctr">
                <a:spcAft>
                  <a:spcPts val="0"/>
                </a:spcAft>
              </a:pPr>
              <a:endParaRPr lang="es-MX" sz="900" dirty="0">
                <a:effectLst/>
                <a:latin typeface="Times New Roman" panose="02020603050405020304" pitchFamily="18" charset="0"/>
                <a:ea typeface="MS Mincho" panose="02020609040205080304" pitchFamily="49" charset="-128"/>
              </a:endParaRPr>
            </a:p>
          </p:txBody>
        </p:sp>
        <p:sp>
          <p:nvSpPr>
            <p:cNvPr id="9" name="9 CuadroTexto">
              <a:extLst>
                <a:ext uri="{FF2B5EF4-FFF2-40B4-BE49-F238E27FC236}">
                  <a16:creationId xmlns:a16="http://schemas.microsoft.com/office/drawing/2014/main" id="{00000000-0008-0000-0000-000019000000}"/>
                </a:ext>
              </a:extLst>
            </p:cNvPr>
            <p:cNvSpPr txBox="1"/>
            <p:nvPr/>
          </p:nvSpPr>
          <p:spPr>
            <a:xfrm>
              <a:off x="6877917" y="0"/>
              <a:ext cx="3627121" cy="17587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900" b="1" dirty="0">
                  <a:solidFill>
                    <a:schemeClr val="dk1"/>
                  </a:solidFill>
                  <a:effectLst/>
                  <a:latin typeface="+mn-lt"/>
                </a:rPr>
                <a:t>Autorizó</a:t>
              </a:r>
            </a:p>
            <a:p>
              <a:pPr algn="ctr"/>
              <a:endParaRPr lang="es-MX" sz="900" b="1" dirty="0">
                <a:solidFill>
                  <a:schemeClr val="dk1"/>
                </a:solidFill>
                <a:effectLst/>
                <a:latin typeface="+mn-lt"/>
              </a:endParaRPr>
            </a:p>
            <a:p>
              <a:pPr algn="ctr"/>
              <a:r>
                <a:rPr lang="es-MX" sz="900" dirty="0">
                  <a:latin typeface="+mn-lt"/>
                </a:rPr>
                <a:t>_________________________________</a:t>
              </a:r>
            </a:p>
            <a:p>
              <a:pPr algn="ctr"/>
              <a:r>
                <a:rPr lang="es-MX" sz="900" b="1" dirty="0">
                  <a:latin typeface="+mn-lt"/>
                  <a:cs typeface="Arial" panose="020B0604020202020204" pitchFamily="34" charset="0"/>
                </a:rPr>
                <a:t>Abg.</a:t>
              </a:r>
              <a:r>
                <a:rPr lang="es-MX" sz="900" b="1" baseline="0" dirty="0">
                  <a:latin typeface="+mn-lt"/>
                  <a:cs typeface="Arial" panose="020B0604020202020204" pitchFamily="34" charset="0"/>
                </a:rPr>
                <a:t> Arturo Salgado Reséndiz</a:t>
              </a:r>
            </a:p>
            <a:p>
              <a:pPr algn="ctr"/>
              <a:r>
                <a:rPr lang="es-MX" sz="900" b="1" baseline="0" dirty="0">
                  <a:effectLst/>
                  <a:latin typeface="+mn-lt"/>
                  <a:cs typeface="Arial" panose="020B0604020202020204" pitchFamily="34" charset="0"/>
                </a:rPr>
                <a:t>Director General</a:t>
              </a:r>
              <a:endParaRPr lang="es-MX" sz="900" dirty="0">
                <a:effectLst/>
                <a:latin typeface="+mn-lt"/>
              </a:endParaRPr>
            </a:p>
          </p:txBody>
        </p:sp>
      </p:grpSp>
    </p:spTree>
    <p:extLst>
      <p:ext uri="{BB962C8B-B14F-4D97-AF65-F5344CB8AC3E}">
        <p14:creationId xmlns:p14="http://schemas.microsoft.com/office/powerpoint/2010/main" val="1719001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1755" b="1305"/>
          <a:stretch/>
        </p:blipFill>
        <p:spPr bwMode="auto">
          <a:xfrm>
            <a:off x="1016948" y="811852"/>
            <a:ext cx="7272472" cy="487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uadroTexto 5"/>
          <p:cNvSpPr txBox="1"/>
          <p:nvPr/>
        </p:nvSpPr>
        <p:spPr>
          <a:xfrm>
            <a:off x="243554" y="192468"/>
            <a:ext cx="4597637" cy="608885"/>
          </a:xfrm>
          <a:prstGeom prst="rect">
            <a:avLst/>
          </a:prstGeom>
          <a:noFill/>
        </p:spPr>
        <p:txBody>
          <a:bodyPr wrap="square" rtlCol="0">
            <a:spAutoFit/>
          </a:bodyPr>
          <a:lstStyle/>
          <a:p>
            <a:pPr indent="72000" algn="ctr">
              <a:lnSpc>
                <a:spcPts val="2000"/>
              </a:lnSpc>
            </a:pPr>
            <a:r>
              <a:rPr lang="es-MX" sz="2000" b="1" dirty="0">
                <a:solidFill>
                  <a:schemeClr val="accent4">
                    <a:lumMod val="75000"/>
                  </a:schemeClr>
                </a:solidFill>
              </a:rPr>
              <a:t>7. Matriz de indicadores de resultados (MIR)</a:t>
            </a:r>
          </a:p>
        </p:txBody>
      </p:sp>
      <p:grpSp>
        <p:nvGrpSpPr>
          <p:cNvPr id="6" name="14 Grupo">
            <a:extLst>
              <a:ext uri="{FF2B5EF4-FFF2-40B4-BE49-F238E27FC236}">
                <a16:creationId xmlns:a16="http://schemas.microsoft.com/office/drawing/2014/main" id="{00000000-0008-0000-0000-000016000000}"/>
              </a:ext>
            </a:extLst>
          </p:cNvPr>
          <p:cNvGrpSpPr/>
          <p:nvPr/>
        </p:nvGrpSpPr>
        <p:grpSpPr>
          <a:xfrm>
            <a:off x="2314124" y="5522411"/>
            <a:ext cx="6555403" cy="1140421"/>
            <a:chOff x="0" y="0"/>
            <a:chExt cx="10505038" cy="1943925"/>
          </a:xfrm>
        </p:grpSpPr>
        <p:sp>
          <p:nvSpPr>
            <p:cNvPr id="7" name="13 CuadroTexto">
              <a:extLst>
                <a:ext uri="{FF2B5EF4-FFF2-40B4-BE49-F238E27FC236}">
                  <a16:creationId xmlns:a16="http://schemas.microsoft.com/office/drawing/2014/main" id="{00000000-0008-0000-0000-000017000000}"/>
                </a:ext>
              </a:extLst>
            </p:cNvPr>
            <p:cNvSpPr txBox="1"/>
            <p:nvPr/>
          </p:nvSpPr>
          <p:spPr>
            <a:xfrm>
              <a:off x="0" y="252712"/>
              <a:ext cx="3720523" cy="15249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indent="0" algn="ctr" defTabSz="914400" eaLnBrk="1" fontAlgn="auto" latinLnBrk="0" hangingPunct="1">
                <a:lnSpc>
                  <a:spcPct val="100000"/>
                </a:lnSpc>
                <a:spcBef>
                  <a:spcPts val="0"/>
                </a:spcBef>
                <a:spcAft>
                  <a:spcPts val="0"/>
                </a:spcAft>
                <a:buClrTx/>
                <a:buSzTx/>
                <a:buFontTx/>
                <a:buNone/>
                <a:tabLst/>
                <a:defRPr/>
              </a:pPr>
              <a:r>
                <a:rPr lang="es-MX" sz="900" b="1" dirty="0">
                  <a:solidFill>
                    <a:schemeClr val="dk1"/>
                  </a:solidFill>
                  <a:effectLst/>
                </a:rPr>
                <a:t>Elaboró</a:t>
              </a:r>
            </a:p>
            <a:p>
              <a:pPr marL="0" marR="0" indent="0" algn="ctr" defTabSz="914400" eaLnBrk="1" fontAlgn="auto" latinLnBrk="0" hangingPunct="1">
                <a:lnSpc>
                  <a:spcPct val="100000"/>
                </a:lnSpc>
                <a:spcBef>
                  <a:spcPts val="0"/>
                </a:spcBef>
                <a:spcAft>
                  <a:spcPts val="0"/>
                </a:spcAft>
                <a:buClrTx/>
                <a:buSzTx/>
                <a:buFontTx/>
                <a:buNone/>
                <a:tabLst/>
                <a:defRPr/>
              </a:pPr>
              <a:endParaRPr lang="es-MX" sz="900" dirty="0">
                <a:effectLst/>
              </a:endParaRPr>
            </a:p>
            <a:p>
              <a:pPr algn="ctr">
                <a:spcAft>
                  <a:spcPts val="0"/>
                </a:spcAft>
              </a:pPr>
              <a:r>
                <a:rPr lang="es-MX" sz="900" kern="1200" dirty="0">
                  <a:solidFill>
                    <a:srgbClr val="000000"/>
                  </a:solidFill>
                  <a:effectLst/>
                  <a:ea typeface="MS Mincho" panose="02020609040205080304" pitchFamily="49" charset="-128"/>
                </a:rPr>
                <a:t>______________________________</a:t>
              </a:r>
              <a:endParaRPr lang="es-MX" sz="900" dirty="0">
                <a:effectLst/>
                <a:latin typeface="Times New Roman" panose="02020603050405020304" pitchFamily="18" charset="0"/>
                <a:ea typeface="MS Mincho" panose="02020609040205080304" pitchFamily="49" charset="-128"/>
              </a:endParaRPr>
            </a:p>
            <a:p>
              <a:pPr algn="ctr">
                <a:spcAft>
                  <a:spcPts val="0"/>
                </a:spcAft>
              </a:pPr>
              <a:r>
                <a:rPr lang="es-MX" sz="900" b="1" kern="1200" dirty="0">
                  <a:solidFill>
                    <a:srgbClr val="000000"/>
                  </a:solidFill>
                  <a:effectLst/>
                  <a:ea typeface="MS Mincho" panose="02020609040205080304" pitchFamily="49" charset="-128"/>
                </a:rPr>
                <a:t>Lic. Reyna Erika Barragán</a:t>
              </a:r>
              <a:r>
                <a:rPr lang="es-MX" sz="900" b="1" kern="1200" baseline="0" dirty="0">
                  <a:solidFill>
                    <a:srgbClr val="000000"/>
                  </a:solidFill>
                  <a:effectLst/>
                  <a:ea typeface="MS Mincho" panose="02020609040205080304" pitchFamily="49" charset="-128"/>
                </a:rPr>
                <a:t> Arcos</a:t>
              </a:r>
              <a:endParaRPr lang="es-MX" sz="900" b="1" kern="1200" dirty="0">
                <a:solidFill>
                  <a:srgbClr val="000000"/>
                </a:solidFill>
                <a:effectLst/>
                <a:ea typeface="MS Mincho" panose="02020609040205080304" pitchFamily="49" charset="-128"/>
              </a:endParaRPr>
            </a:p>
            <a:p>
              <a:pPr algn="ctr">
                <a:spcAft>
                  <a:spcPts val="0"/>
                </a:spcAft>
              </a:pPr>
              <a:r>
                <a:rPr lang="es-MX" sz="900" b="1" kern="1200" dirty="0">
                  <a:solidFill>
                    <a:srgbClr val="000000"/>
                  </a:solidFill>
                  <a:effectLst/>
                  <a:ea typeface="MS Mincho" panose="02020609040205080304" pitchFamily="49" charset="-128"/>
                </a:rPr>
                <a:t>Jefa de la oficina de </a:t>
              </a:r>
              <a:r>
                <a:rPr lang="es-MX" sz="900" b="1" kern="1200" dirty="0" err="1">
                  <a:solidFill>
                    <a:srgbClr val="000000"/>
                  </a:solidFill>
                  <a:effectLst/>
                  <a:ea typeface="MS Mincho" panose="02020609040205080304" pitchFamily="49" charset="-128"/>
                </a:rPr>
                <a:t>Microplaneación</a:t>
              </a:r>
              <a:r>
                <a:rPr lang="es-MX" sz="900" b="1" kern="1200" dirty="0">
                  <a:solidFill>
                    <a:srgbClr val="000000"/>
                  </a:solidFill>
                  <a:effectLst/>
                  <a:ea typeface="MS Mincho" panose="02020609040205080304" pitchFamily="49" charset="-128"/>
                </a:rPr>
                <a:t>,</a:t>
              </a:r>
              <a:r>
                <a:rPr lang="es-MX" sz="900" b="1" kern="1200" baseline="0" dirty="0">
                  <a:solidFill>
                    <a:srgbClr val="000000"/>
                  </a:solidFill>
                  <a:effectLst/>
                  <a:ea typeface="MS Mincho" panose="02020609040205080304" pitchFamily="49" charset="-128"/>
                </a:rPr>
                <a:t> </a:t>
              </a:r>
            </a:p>
            <a:p>
              <a:pPr algn="ctr">
                <a:spcAft>
                  <a:spcPts val="0"/>
                </a:spcAft>
              </a:pPr>
              <a:r>
                <a:rPr lang="es-MX" sz="900" b="1" kern="1200" baseline="0" dirty="0">
                  <a:solidFill>
                    <a:srgbClr val="000000"/>
                  </a:solidFill>
                  <a:effectLst/>
                  <a:ea typeface="MS Mincho" panose="02020609040205080304" pitchFamily="49" charset="-128"/>
                </a:rPr>
                <a:t>Seguimiento y Evaluación</a:t>
              </a:r>
              <a:endParaRPr lang="es-MX" sz="900" b="1" kern="1200" dirty="0">
                <a:solidFill>
                  <a:srgbClr val="000000"/>
                </a:solidFill>
                <a:effectLst/>
                <a:ea typeface="MS Mincho" panose="02020609040205080304" pitchFamily="49" charset="-128"/>
              </a:endParaRPr>
            </a:p>
          </p:txBody>
        </p:sp>
        <p:sp>
          <p:nvSpPr>
            <p:cNvPr id="8" name="27 CuadroTexto">
              <a:extLst>
                <a:ext uri="{FF2B5EF4-FFF2-40B4-BE49-F238E27FC236}">
                  <a16:creationId xmlns:a16="http://schemas.microsoft.com/office/drawing/2014/main" id="{00000000-0008-0000-0000-000018000000}"/>
                </a:ext>
              </a:extLst>
            </p:cNvPr>
            <p:cNvSpPr txBox="1"/>
            <p:nvPr/>
          </p:nvSpPr>
          <p:spPr>
            <a:xfrm>
              <a:off x="3362829" y="253877"/>
              <a:ext cx="3836724" cy="16900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spcAft>
                  <a:spcPts val="0"/>
                </a:spcAft>
              </a:pPr>
              <a:r>
                <a:rPr lang="es-MX" sz="900" b="1">
                  <a:solidFill>
                    <a:schemeClr val="dk1"/>
                  </a:solidFill>
                  <a:effectLst/>
                </a:rPr>
                <a:t>Revisó</a:t>
              </a:r>
            </a:p>
            <a:p>
              <a:pPr algn="ctr">
                <a:spcAft>
                  <a:spcPts val="0"/>
                </a:spcAft>
              </a:pPr>
              <a:endParaRPr lang="es-MX" sz="900" b="1">
                <a:solidFill>
                  <a:schemeClr val="dk1"/>
                </a:solidFill>
                <a:effectLst/>
              </a:endParaRPr>
            </a:p>
            <a:p>
              <a:pPr algn="ctr">
                <a:spcAft>
                  <a:spcPts val="0"/>
                </a:spcAft>
              </a:pPr>
              <a:r>
                <a:rPr lang="es-MX" sz="900" kern="1200">
                  <a:solidFill>
                    <a:srgbClr val="000000"/>
                  </a:solidFill>
                  <a:effectLst/>
                  <a:ea typeface="MS Mincho" panose="02020609040205080304" pitchFamily="49" charset="-128"/>
                </a:rPr>
                <a:t>____________________________________</a:t>
              </a:r>
              <a:r>
                <a:rPr lang="es-MX" sz="900" b="1" kern="1200">
                  <a:solidFill>
                    <a:srgbClr val="000000"/>
                  </a:solidFill>
                  <a:effectLst/>
                  <a:ea typeface="MS Mincho" panose="02020609040205080304" pitchFamily="49" charset="-128"/>
                </a:rPr>
                <a:t> </a:t>
              </a:r>
            </a:p>
            <a:p>
              <a:pPr algn="ctr"/>
              <a:r>
                <a:rPr lang="es-MX" sz="900" b="1">
                  <a:solidFill>
                    <a:schemeClr val="dk1"/>
                  </a:solidFill>
                  <a:effectLst/>
                </a:rPr>
                <a:t>L.C. David Temiquelt Cruz</a:t>
              </a:r>
              <a:endParaRPr lang="es-MX" sz="900">
                <a:effectLst/>
              </a:endParaRPr>
            </a:p>
            <a:p>
              <a:pPr algn="ctr"/>
              <a:r>
                <a:rPr lang="es-MX" sz="900" b="1">
                  <a:solidFill>
                    <a:schemeClr val="dk1"/>
                  </a:solidFill>
                  <a:effectLst/>
                </a:rPr>
                <a:t>Jefe del Departamento de Planeación </a:t>
              </a:r>
              <a:endParaRPr lang="es-MX" sz="900">
                <a:effectLst/>
              </a:endParaRPr>
            </a:p>
            <a:p>
              <a:pPr algn="ctr"/>
              <a:r>
                <a:rPr lang="es-MX" sz="900" b="1">
                  <a:solidFill>
                    <a:schemeClr val="dk1"/>
                  </a:solidFill>
                  <a:effectLst/>
                </a:rPr>
                <a:t>y Seguimiento Operativo</a:t>
              </a:r>
              <a:endParaRPr lang="es-MX" sz="900">
                <a:effectLst/>
              </a:endParaRPr>
            </a:p>
            <a:p>
              <a:pPr algn="ctr">
                <a:spcAft>
                  <a:spcPts val="0"/>
                </a:spcAft>
              </a:pPr>
              <a:endParaRPr lang="es-MX" sz="900">
                <a:effectLst/>
                <a:latin typeface="Times New Roman" panose="02020603050405020304" pitchFamily="18" charset="0"/>
                <a:ea typeface="MS Mincho" panose="02020609040205080304" pitchFamily="49" charset="-128"/>
              </a:endParaRPr>
            </a:p>
          </p:txBody>
        </p:sp>
        <p:sp>
          <p:nvSpPr>
            <p:cNvPr id="9" name="9 CuadroTexto">
              <a:extLst>
                <a:ext uri="{FF2B5EF4-FFF2-40B4-BE49-F238E27FC236}">
                  <a16:creationId xmlns:a16="http://schemas.microsoft.com/office/drawing/2014/main" id="{00000000-0008-0000-0000-000019000000}"/>
                </a:ext>
              </a:extLst>
            </p:cNvPr>
            <p:cNvSpPr txBox="1"/>
            <p:nvPr/>
          </p:nvSpPr>
          <p:spPr>
            <a:xfrm>
              <a:off x="6877917" y="0"/>
              <a:ext cx="3627121" cy="17587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900" b="1" dirty="0">
                  <a:solidFill>
                    <a:schemeClr val="dk1"/>
                  </a:solidFill>
                  <a:effectLst/>
                  <a:latin typeface="+mn-lt"/>
                </a:rPr>
                <a:t>Autorizó</a:t>
              </a:r>
            </a:p>
            <a:p>
              <a:pPr algn="ctr"/>
              <a:endParaRPr lang="es-MX" sz="900" b="1" dirty="0">
                <a:solidFill>
                  <a:schemeClr val="dk1"/>
                </a:solidFill>
                <a:effectLst/>
                <a:latin typeface="+mn-lt"/>
              </a:endParaRPr>
            </a:p>
            <a:p>
              <a:pPr algn="ctr"/>
              <a:r>
                <a:rPr lang="es-MX" sz="900" dirty="0">
                  <a:latin typeface="+mn-lt"/>
                </a:rPr>
                <a:t>_________________________________</a:t>
              </a:r>
            </a:p>
            <a:p>
              <a:pPr algn="ctr"/>
              <a:r>
                <a:rPr lang="es-MX" sz="900" b="1" dirty="0">
                  <a:latin typeface="+mn-lt"/>
                  <a:cs typeface="Arial" panose="020B0604020202020204" pitchFamily="34" charset="0"/>
                </a:rPr>
                <a:t>Abg.</a:t>
              </a:r>
              <a:r>
                <a:rPr lang="es-MX" sz="900" b="1" baseline="0" dirty="0">
                  <a:latin typeface="+mn-lt"/>
                  <a:cs typeface="Arial" panose="020B0604020202020204" pitchFamily="34" charset="0"/>
                </a:rPr>
                <a:t> Arturo Salgado Reséndiz</a:t>
              </a:r>
            </a:p>
            <a:p>
              <a:pPr algn="ctr"/>
              <a:r>
                <a:rPr lang="es-MX" sz="900" b="1" baseline="0" dirty="0">
                  <a:effectLst/>
                  <a:latin typeface="+mn-lt"/>
                  <a:cs typeface="Arial" panose="020B0604020202020204" pitchFamily="34" charset="0"/>
                </a:rPr>
                <a:t>Director General</a:t>
              </a:r>
              <a:endParaRPr lang="es-MX" sz="900" dirty="0">
                <a:effectLst/>
                <a:latin typeface="+mn-lt"/>
              </a:endParaRPr>
            </a:p>
          </p:txBody>
        </p:sp>
      </p:grpSp>
    </p:spTree>
    <p:extLst>
      <p:ext uri="{BB962C8B-B14F-4D97-AF65-F5344CB8AC3E}">
        <p14:creationId xmlns:p14="http://schemas.microsoft.com/office/powerpoint/2010/main" val="17190011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p:nvPr/>
        </p:nvSpPr>
        <p:spPr>
          <a:xfrm>
            <a:off x="0" y="134111"/>
            <a:ext cx="4597637" cy="608885"/>
          </a:xfrm>
          <a:prstGeom prst="rect">
            <a:avLst/>
          </a:prstGeom>
          <a:noFill/>
        </p:spPr>
        <p:txBody>
          <a:bodyPr wrap="square" rtlCol="0">
            <a:spAutoFit/>
          </a:bodyPr>
          <a:lstStyle/>
          <a:p>
            <a:pPr indent="72000" algn="ctr">
              <a:lnSpc>
                <a:spcPts val="2000"/>
              </a:lnSpc>
            </a:pPr>
            <a:r>
              <a:rPr lang="es-MX" sz="2000" b="1" dirty="0">
                <a:solidFill>
                  <a:schemeClr val="accent4">
                    <a:lumMod val="75000"/>
                  </a:schemeClr>
                </a:solidFill>
              </a:rPr>
              <a:t>7. Matriz de indicadores de resultados (MIR)</a:t>
            </a:r>
          </a:p>
        </p:txBody>
      </p:sp>
      <p:pic>
        <p:nvPicPr>
          <p:cNvPr id="4098"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6831" y="1096488"/>
            <a:ext cx="7232590" cy="41567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14 Grupo">
            <a:extLst>
              <a:ext uri="{FF2B5EF4-FFF2-40B4-BE49-F238E27FC236}">
                <a16:creationId xmlns:a16="http://schemas.microsoft.com/office/drawing/2014/main" id="{00000000-0008-0000-0000-000016000000}"/>
              </a:ext>
            </a:extLst>
          </p:cNvPr>
          <p:cNvGrpSpPr/>
          <p:nvPr/>
        </p:nvGrpSpPr>
        <p:grpSpPr>
          <a:xfrm>
            <a:off x="2314124" y="5522411"/>
            <a:ext cx="6555403" cy="1140421"/>
            <a:chOff x="0" y="0"/>
            <a:chExt cx="10505038" cy="1943925"/>
          </a:xfrm>
        </p:grpSpPr>
        <p:sp>
          <p:nvSpPr>
            <p:cNvPr id="6" name="13 CuadroTexto">
              <a:extLst>
                <a:ext uri="{FF2B5EF4-FFF2-40B4-BE49-F238E27FC236}">
                  <a16:creationId xmlns:a16="http://schemas.microsoft.com/office/drawing/2014/main" id="{00000000-0008-0000-0000-000017000000}"/>
                </a:ext>
              </a:extLst>
            </p:cNvPr>
            <p:cNvSpPr txBox="1"/>
            <p:nvPr/>
          </p:nvSpPr>
          <p:spPr>
            <a:xfrm>
              <a:off x="0" y="252712"/>
              <a:ext cx="3720523" cy="15249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indent="0" algn="ctr" defTabSz="914400" eaLnBrk="1" fontAlgn="auto" latinLnBrk="0" hangingPunct="1">
                <a:lnSpc>
                  <a:spcPct val="100000"/>
                </a:lnSpc>
                <a:spcBef>
                  <a:spcPts val="0"/>
                </a:spcBef>
                <a:spcAft>
                  <a:spcPts val="0"/>
                </a:spcAft>
                <a:buClrTx/>
                <a:buSzTx/>
                <a:buFontTx/>
                <a:buNone/>
                <a:tabLst/>
                <a:defRPr/>
              </a:pPr>
              <a:r>
                <a:rPr lang="es-MX" sz="900" b="1" dirty="0">
                  <a:solidFill>
                    <a:schemeClr val="dk1"/>
                  </a:solidFill>
                  <a:effectLst/>
                </a:rPr>
                <a:t>Elaboró</a:t>
              </a:r>
            </a:p>
            <a:p>
              <a:pPr marL="0" marR="0" indent="0" algn="ctr" defTabSz="914400" eaLnBrk="1" fontAlgn="auto" latinLnBrk="0" hangingPunct="1">
                <a:lnSpc>
                  <a:spcPct val="100000"/>
                </a:lnSpc>
                <a:spcBef>
                  <a:spcPts val="0"/>
                </a:spcBef>
                <a:spcAft>
                  <a:spcPts val="0"/>
                </a:spcAft>
                <a:buClrTx/>
                <a:buSzTx/>
                <a:buFontTx/>
                <a:buNone/>
                <a:tabLst/>
                <a:defRPr/>
              </a:pPr>
              <a:endParaRPr lang="es-MX" sz="900" dirty="0">
                <a:effectLst/>
              </a:endParaRPr>
            </a:p>
            <a:p>
              <a:pPr algn="ctr">
                <a:spcAft>
                  <a:spcPts val="0"/>
                </a:spcAft>
              </a:pPr>
              <a:r>
                <a:rPr lang="es-MX" sz="900" kern="1200" dirty="0">
                  <a:solidFill>
                    <a:srgbClr val="000000"/>
                  </a:solidFill>
                  <a:effectLst/>
                  <a:ea typeface="MS Mincho" panose="02020609040205080304" pitchFamily="49" charset="-128"/>
                </a:rPr>
                <a:t>______________________________</a:t>
              </a:r>
              <a:endParaRPr lang="es-MX" sz="900" dirty="0">
                <a:effectLst/>
                <a:latin typeface="Times New Roman" panose="02020603050405020304" pitchFamily="18" charset="0"/>
                <a:ea typeface="MS Mincho" panose="02020609040205080304" pitchFamily="49" charset="-128"/>
              </a:endParaRPr>
            </a:p>
            <a:p>
              <a:pPr algn="ctr">
                <a:spcAft>
                  <a:spcPts val="0"/>
                </a:spcAft>
              </a:pPr>
              <a:r>
                <a:rPr lang="es-MX" sz="900" b="1" kern="1200" dirty="0">
                  <a:solidFill>
                    <a:srgbClr val="000000"/>
                  </a:solidFill>
                  <a:effectLst/>
                  <a:ea typeface="MS Mincho" panose="02020609040205080304" pitchFamily="49" charset="-128"/>
                </a:rPr>
                <a:t>Lic. Reyna Erika Barragán</a:t>
              </a:r>
              <a:r>
                <a:rPr lang="es-MX" sz="900" b="1" kern="1200" baseline="0" dirty="0">
                  <a:solidFill>
                    <a:srgbClr val="000000"/>
                  </a:solidFill>
                  <a:effectLst/>
                  <a:ea typeface="MS Mincho" panose="02020609040205080304" pitchFamily="49" charset="-128"/>
                </a:rPr>
                <a:t> Arcos</a:t>
              </a:r>
              <a:endParaRPr lang="es-MX" sz="900" b="1" kern="1200" dirty="0">
                <a:solidFill>
                  <a:srgbClr val="000000"/>
                </a:solidFill>
                <a:effectLst/>
                <a:ea typeface="MS Mincho" panose="02020609040205080304" pitchFamily="49" charset="-128"/>
              </a:endParaRPr>
            </a:p>
            <a:p>
              <a:pPr algn="ctr">
                <a:spcAft>
                  <a:spcPts val="0"/>
                </a:spcAft>
              </a:pPr>
              <a:r>
                <a:rPr lang="es-MX" sz="900" b="1" kern="1200" dirty="0">
                  <a:solidFill>
                    <a:srgbClr val="000000"/>
                  </a:solidFill>
                  <a:effectLst/>
                  <a:ea typeface="MS Mincho" panose="02020609040205080304" pitchFamily="49" charset="-128"/>
                </a:rPr>
                <a:t>Jefa de la oficina de </a:t>
              </a:r>
              <a:r>
                <a:rPr lang="es-MX" sz="900" b="1" kern="1200" dirty="0" err="1">
                  <a:solidFill>
                    <a:srgbClr val="000000"/>
                  </a:solidFill>
                  <a:effectLst/>
                  <a:ea typeface="MS Mincho" panose="02020609040205080304" pitchFamily="49" charset="-128"/>
                </a:rPr>
                <a:t>Microplaneación</a:t>
              </a:r>
              <a:r>
                <a:rPr lang="es-MX" sz="900" b="1" kern="1200" dirty="0">
                  <a:solidFill>
                    <a:srgbClr val="000000"/>
                  </a:solidFill>
                  <a:effectLst/>
                  <a:ea typeface="MS Mincho" panose="02020609040205080304" pitchFamily="49" charset="-128"/>
                </a:rPr>
                <a:t>,</a:t>
              </a:r>
              <a:r>
                <a:rPr lang="es-MX" sz="900" b="1" kern="1200" baseline="0" dirty="0">
                  <a:solidFill>
                    <a:srgbClr val="000000"/>
                  </a:solidFill>
                  <a:effectLst/>
                  <a:ea typeface="MS Mincho" panose="02020609040205080304" pitchFamily="49" charset="-128"/>
                </a:rPr>
                <a:t> </a:t>
              </a:r>
            </a:p>
            <a:p>
              <a:pPr algn="ctr">
                <a:spcAft>
                  <a:spcPts val="0"/>
                </a:spcAft>
              </a:pPr>
              <a:r>
                <a:rPr lang="es-MX" sz="900" b="1" kern="1200" baseline="0" dirty="0">
                  <a:solidFill>
                    <a:srgbClr val="000000"/>
                  </a:solidFill>
                  <a:effectLst/>
                  <a:ea typeface="MS Mincho" panose="02020609040205080304" pitchFamily="49" charset="-128"/>
                </a:rPr>
                <a:t>Seguimiento y Evaluación</a:t>
              </a:r>
              <a:endParaRPr lang="es-MX" sz="900" b="1" kern="1200" dirty="0">
                <a:solidFill>
                  <a:srgbClr val="000000"/>
                </a:solidFill>
                <a:effectLst/>
                <a:ea typeface="MS Mincho" panose="02020609040205080304" pitchFamily="49" charset="-128"/>
              </a:endParaRPr>
            </a:p>
          </p:txBody>
        </p:sp>
        <p:sp>
          <p:nvSpPr>
            <p:cNvPr id="7" name="27 CuadroTexto">
              <a:extLst>
                <a:ext uri="{FF2B5EF4-FFF2-40B4-BE49-F238E27FC236}">
                  <a16:creationId xmlns:a16="http://schemas.microsoft.com/office/drawing/2014/main" id="{00000000-0008-0000-0000-000018000000}"/>
                </a:ext>
              </a:extLst>
            </p:cNvPr>
            <p:cNvSpPr txBox="1"/>
            <p:nvPr/>
          </p:nvSpPr>
          <p:spPr>
            <a:xfrm>
              <a:off x="3362829" y="253877"/>
              <a:ext cx="3836724" cy="16900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spcAft>
                  <a:spcPts val="0"/>
                </a:spcAft>
              </a:pPr>
              <a:r>
                <a:rPr lang="es-MX" sz="900" b="1">
                  <a:solidFill>
                    <a:schemeClr val="dk1"/>
                  </a:solidFill>
                  <a:effectLst/>
                </a:rPr>
                <a:t>Revisó</a:t>
              </a:r>
            </a:p>
            <a:p>
              <a:pPr algn="ctr">
                <a:spcAft>
                  <a:spcPts val="0"/>
                </a:spcAft>
              </a:pPr>
              <a:endParaRPr lang="es-MX" sz="900" b="1">
                <a:solidFill>
                  <a:schemeClr val="dk1"/>
                </a:solidFill>
                <a:effectLst/>
              </a:endParaRPr>
            </a:p>
            <a:p>
              <a:pPr algn="ctr">
                <a:spcAft>
                  <a:spcPts val="0"/>
                </a:spcAft>
              </a:pPr>
              <a:r>
                <a:rPr lang="es-MX" sz="900" kern="1200">
                  <a:solidFill>
                    <a:srgbClr val="000000"/>
                  </a:solidFill>
                  <a:effectLst/>
                  <a:ea typeface="MS Mincho" panose="02020609040205080304" pitchFamily="49" charset="-128"/>
                </a:rPr>
                <a:t>____________________________________</a:t>
              </a:r>
              <a:r>
                <a:rPr lang="es-MX" sz="900" b="1" kern="1200">
                  <a:solidFill>
                    <a:srgbClr val="000000"/>
                  </a:solidFill>
                  <a:effectLst/>
                  <a:ea typeface="MS Mincho" panose="02020609040205080304" pitchFamily="49" charset="-128"/>
                </a:rPr>
                <a:t> </a:t>
              </a:r>
            </a:p>
            <a:p>
              <a:pPr algn="ctr"/>
              <a:r>
                <a:rPr lang="es-MX" sz="900" b="1">
                  <a:solidFill>
                    <a:schemeClr val="dk1"/>
                  </a:solidFill>
                  <a:effectLst/>
                </a:rPr>
                <a:t>L.C. David Temiquelt Cruz</a:t>
              </a:r>
              <a:endParaRPr lang="es-MX" sz="900">
                <a:effectLst/>
              </a:endParaRPr>
            </a:p>
            <a:p>
              <a:pPr algn="ctr"/>
              <a:r>
                <a:rPr lang="es-MX" sz="900" b="1">
                  <a:solidFill>
                    <a:schemeClr val="dk1"/>
                  </a:solidFill>
                  <a:effectLst/>
                </a:rPr>
                <a:t>Jefe del Departamento de Planeación </a:t>
              </a:r>
              <a:endParaRPr lang="es-MX" sz="900">
                <a:effectLst/>
              </a:endParaRPr>
            </a:p>
            <a:p>
              <a:pPr algn="ctr"/>
              <a:r>
                <a:rPr lang="es-MX" sz="900" b="1">
                  <a:solidFill>
                    <a:schemeClr val="dk1"/>
                  </a:solidFill>
                  <a:effectLst/>
                </a:rPr>
                <a:t>y Seguimiento Operativo</a:t>
              </a:r>
              <a:endParaRPr lang="es-MX" sz="900">
                <a:effectLst/>
              </a:endParaRPr>
            </a:p>
            <a:p>
              <a:pPr algn="ctr">
                <a:spcAft>
                  <a:spcPts val="0"/>
                </a:spcAft>
              </a:pPr>
              <a:endParaRPr lang="es-MX" sz="900">
                <a:effectLst/>
                <a:latin typeface="Times New Roman" panose="02020603050405020304" pitchFamily="18" charset="0"/>
                <a:ea typeface="MS Mincho" panose="02020609040205080304" pitchFamily="49" charset="-128"/>
              </a:endParaRPr>
            </a:p>
          </p:txBody>
        </p:sp>
        <p:sp>
          <p:nvSpPr>
            <p:cNvPr id="8" name="9 CuadroTexto">
              <a:extLst>
                <a:ext uri="{FF2B5EF4-FFF2-40B4-BE49-F238E27FC236}">
                  <a16:creationId xmlns:a16="http://schemas.microsoft.com/office/drawing/2014/main" id="{00000000-0008-0000-0000-000019000000}"/>
                </a:ext>
              </a:extLst>
            </p:cNvPr>
            <p:cNvSpPr txBox="1"/>
            <p:nvPr/>
          </p:nvSpPr>
          <p:spPr>
            <a:xfrm>
              <a:off x="6877917" y="0"/>
              <a:ext cx="3627121" cy="17587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900" b="1" dirty="0">
                  <a:solidFill>
                    <a:schemeClr val="dk1"/>
                  </a:solidFill>
                  <a:effectLst/>
                  <a:latin typeface="+mn-lt"/>
                </a:rPr>
                <a:t>Autorizó</a:t>
              </a:r>
            </a:p>
            <a:p>
              <a:pPr algn="ctr"/>
              <a:endParaRPr lang="es-MX" sz="900" b="1" dirty="0">
                <a:solidFill>
                  <a:schemeClr val="dk1"/>
                </a:solidFill>
                <a:effectLst/>
                <a:latin typeface="+mn-lt"/>
              </a:endParaRPr>
            </a:p>
            <a:p>
              <a:pPr algn="ctr"/>
              <a:r>
                <a:rPr lang="es-MX" sz="900" dirty="0">
                  <a:latin typeface="+mn-lt"/>
                </a:rPr>
                <a:t>_________________________________</a:t>
              </a:r>
            </a:p>
            <a:p>
              <a:pPr algn="ctr"/>
              <a:r>
                <a:rPr lang="es-MX" sz="900" b="1" dirty="0">
                  <a:latin typeface="+mn-lt"/>
                  <a:cs typeface="Arial" panose="020B0604020202020204" pitchFamily="34" charset="0"/>
                </a:rPr>
                <a:t>Abg.</a:t>
              </a:r>
              <a:r>
                <a:rPr lang="es-MX" sz="900" b="1" baseline="0" dirty="0">
                  <a:latin typeface="+mn-lt"/>
                  <a:cs typeface="Arial" panose="020B0604020202020204" pitchFamily="34" charset="0"/>
                </a:rPr>
                <a:t> Arturo Salgado Reséndiz</a:t>
              </a:r>
            </a:p>
            <a:p>
              <a:pPr algn="ctr"/>
              <a:r>
                <a:rPr lang="es-MX" sz="900" b="1" baseline="0" dirty="0">
                  <a:effectLst/>
                  <a:latin typeface="+mn-lt"/>
                  <a:cs typeface="Arial" panose="020B0604020202020204" pitchFamily="34" charset="0"/>
                </a:rPr>
                <a:t>Director General</a:t>
              </a:r>
              <a:endParaRPr lang="es-MX" sz="900" dirty="0">
                <a:effectLst/>
                <a:latin typeface="+mn-lt"/>
              </a:endParaRPr>
            </a:p>
          </p:txBody>
        </p:sp>
      </p:grpSp>
    </p:spTree>
    <p:extLst>
      <p:ext uri="{BB962C8B-B14F-4D97-AF65-F5344CB8AC3E}">
        <p14:creationId xmlns:p14="http://schemas.microsoft.com/office/powerpoint/2010/main" val="3705824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5"/>
          <p:cNvSpPr txBox="1"/>
          <p:nvPr/>
        </p:nvSpPr>
        <p:spPr>
          <a:xfrm>
            <a:off x="1963079" y="1412333"/>
            <a:ext cx="5460611" cy="1446550"/>
          </a:xfrm>
          <a:prstGeom prst="rect">
            <a:avLst/>
          </a:prstGeom>
          <a:noFill/>
        </p:spPr>
        <p:txBody>
          <a:bodyPr wrap="square" rtlCol="0">
            <a:spAutoFit/>
          </a:bodyPr>
          <a:lstStyle/>
          <a:p>
            <a:pPr algn="ctr"/>
            <a:r>
              <a:rPr lang="es-MX" sz="4400" b="1" dirty="0">
                <a:solidFill>
                  <a:schemeClr val="accent4">
                    <a:lumMod val="75000"/>
                  </a:schemeClr>
                </a:solidFill>
              </a:rPr>
              <a:t>8. Fichas técnicas de indicadores</a:t>
            </a:r>
          </a:p>
        </p:txBody>
      </p:sp>
      <p:sp>
        <p:nvSpPr>
          <p:cNvPr id="6" name="CuadroTexto 2"/>
          <p:cNvSpPr txBox="1"/>
          <p:nvPr/>
        </p:nvSpPr>
        <p:spPr>
          <a:xfrm>
            <a:off x="660937" y="2977637"/>
            <a:ext cx="8064896" cy="2169825"/>
          </a:xfrm>
          <a:prstGeom prst="rect">
            <a:avLst/>
          </a:prstGeom>
          <a:noFill/>
        </p:spPr>
        <p:txBody>
          <a:bodyPr wrap="square" rtlCol="0">
            <a:spAutoFit/>
          </a:bodyPr>
          <a:lstStyle/>
          <a:p>
            <a:pPr algn="just"/>
            <a:r>
              <a:rPr lang="es-MX" sz="1500" b="1" spc="-1" dirty="0">
                <a:solidFill>
                  <a:srgbClr val="990033"/>
                </a:solidFill>
                <a:latin typeface="Cambria"/>
              </a:rPr>
              <a:t>Notas:</a:t>
            </a:r>
          </a:p>
          <a:p>
            <a:pPr marL="285750" indent="-285750" algn="just">
              <a:buFontTx/>
              <a:buChar char="-"/>
            </a:pPr>
            <a:r>
              <a:rPr lang="es-MX" sz="1500" spc="-1" dirty="0">
                <a:solidFill>
                  <a:srgbClr val="990033"/>
                </a:solidFill>
                <a:latin typeface="Cambria"/>
              </a:rPr>
              <a:t>El programa: Educación para el bienestar de los adultos y la transformación social, está alineado al Plan Estatal de Desarrollo 2022-2027, con el objetivo de contribuir a la </a:t>
            </a:r>
            <a:r>
              <a:rPr lang="es-MX" sz="1500" b="1" spc="-1" dirty="0">
                <a:solidFill>
                  <a:srgbClr val="990033"/>
                </a:solidFill>
                <a:latin typeface="Cambria"/>
              </a:rPr>
              <a:t>reducción</a:t>
            </a:r>
            <a:r>
              <a:rPr lang="es-MX" sz="1500" spc="-1" dirty="0">
                <a:solidFill>
                  <a:srgbClr val="990033"/>
                </a:solidFill>
                <a:latin typeface="Cambria"/>
              </a:rPr>
              <a:t> del rezago educativo en la entidad, por lo que el indicador del fin es de sentido </a:t>
            </a:r>
            <a:r>
              <a:rPr lang="es-MX" sz="1500" b="1" spc="-1" dirty="0">
                <a:solidFill>
                  <a:srgbClr val="990033"/>
                </a:solidFill>
                <a:latin typeface="Cambria"/>
              </a:rPr>
              <a:t>descendente </a:t>
            </a:r>
            <a:r>
              <a:rPr lang="es-MX" sz="1500" spc="-1" dirty="0">
                <a:solidFill>
                  <a:srgbClr val="990033"/>
                </a:solidFill>
                <a:latin typeface="Cambria"/>
              </a:rPr>
              <a:t>(negativo).</a:t>
            </a:r>
          </a:p>
          <a:p>
            <a:pPr marL="285750" indent="-285750" algn="just">
              <a:buFontTx/>
              <a:buChar char="-"/>
            </a:pPr>
            <a:endParaRPr lang="es-MX" sz="1500" spc="-1" dirty="0">
              <a:solidFill>
                <a:srgbClr val="990033"/>
              </a:solidFill>
              <a:latin typeface="Cambria"/>
            </a:endParaRPr>
          </a:p>
          <a:p>
            <a:pPr marL="285750" indent="-285750" algn="just">
              <a:buFontTx/>
              <a:buChar char="-"/>
            </a:pPr>
            <a:r>
              <a:rPr lang="es-MX" sz="1500" spc="-1" dirty="0">
                <a:solidFill>
                  <a:srgbClr val="990033"/>
                </a:solidFill>
                <a:latin typeface="Cambria"/>
              </a:rPr>
              <a:t>La fuente de información de todos los indicadores, excepto el de fin, corresponde a los sistemas internos, que no son de acceso público, por lo que no se agrega el link.</a:t>
            </a:r>
          </a:p>
          <a:p>
            <a:pPr algn="just"/>
            <a:endParaRPr lang="es-MX" sz="1500" dirty="0"/>
          </a:p>
        </p:txBody>
      </p:sp>
    </p:spTree>
    <p:extLst>
      <p:ext uri="{BB962C8B-B14F-4D97-AF65-F5344CB8AC3E}">
        <p14:creationId xmlns:p14="http://schemas.microsoft.com/office/powerpoint/2010/main" val="791899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p:nvPr/>
        </p:nvSpPr>
        <p:spPr>
          <a:xfrm>
            <a:off x="0" y="134111"/>
            <a:ext cx="4930923" cy="734625"/>
          </a:xfrm>
          <a:prstGeom prst="rect">
            <a:avLst/>
          </a:prstGeom>
          <a:noFill/>
        </p:spPr>
        <p:txBody>
          <a:bodyPr wrap="square" rtlCol="0">
            <a:spAutoFit/>
          </a:bodyPr>
          <a:lstStyle/>
          <a:p>
            <a:pPr indent="72000" algn="ctr">
              <a:lnSpc>
                <a:spcPts val="2500"/>
              </a:lnSpc>
            </a:pPr>
            <a:r>
              <a:rPr lang="es-MX" sz="2400" b="1" dirty="0">
                <a:solidFill>
                  <a:schemeClr val="accent4">
                    <a:lumMod val="75000"/>
                  </a:schemeClr>
                </a:solidFill>
              </a:rPr>
              <a:t>9. Formato para la integración de la clave presupuestaria</a:t>
            </a:r>
          </a:p>
        </p:txBody>
      </p:sp>
      <p:grpSp>
        <p:nvGrpSpPr>
          <p:cNvPr id="5" name="14 Grupo">
            <a:extLst>
              <a:ext uri="{FF2B5EF4-FFF2-40B4-BE49-F238E27FC236}">
                <a16:creationId xmlns:a16="http://schemas.microsoft.com/office/drawing/2014/main" id="{00000000-0008-0000-0000-000016000000}"/>
              </a:ext>
            </a:extLst>
          </p:cNvPr>
          <p:cNvGrpSpPr/>
          <p:nvPr/>
        </p:nvGrpSpPr>
        <p:grpSpPr>
          <a:xfrm>
            <a:off x="2536712" y="5521485"/>
            <a:ext cx="4913682" cy="1148221"/>
            <a:chOff x="356698" y="-83611"/>
            <a:chExt cx="7874179" cy="1957220"/>
          </a:xfrm>
        </p:grpSpPr>
        <p:sp>
          <p:nvSpPr>
            <p:cNvPr id="7" name="27 CuadroTexto">
              <a:extLst>
                <a:ext uri="{FF2B5EF4-FFF2-40B4-BE49-F238E27FC236}">
                  <a16:creationId xmlns:a16="http://schemas.microsoft.com/office/drawing/2014/main" id="{00000000-0008-0000-0000-000018000000}"/>
                </a:ext>
              </a:extLst>
            </p:cNvPr>
            <p:cNvSpPr txBox="1"/>
            <p:nvPr/>
          </p:nvSpPr>
          <p:spPr>
            <a:xfrm>
              <a:off x="356698" y="183561"/>
              <a:ext cx="3836725" cy="16900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spcAft>
                  <a:spcPts val="0"/>
                </a:spcAft>
              </a:pPr>
              <a:r>
                <a:rPr lang="es-MX" sz="900" b="1" dirty="0">
                  <a:solidFill>
                    <a:schemeClr val="dk1"/>
                  </a:solidFill>
                  <a:effectLst/>
                </a:rPr>
                <a:t>Revisó</a:t>
              </a:r>
            </a:p>
            <a:p>
              <a:pPr algn="ctr">
                <a:spcAft>
                  <a:spcPts val="0"/>
                </a:spcAft>
              </a:pPr>
              <a:endParaRPr lang="es-MX" sz="900" b="1" dirty="0">
                <a:solidFill>
                  <a:schemeClr val="dk1"/>
                </a:solidFill>
                <a:effectLst/>
              </a:endParaRPr>
            </a:p>
            <a:p>
              <a:pPr algn="ctr">
                <a:spcAft>
                  <a:spcPts val="0"/>
                </a:spcAft>
              </a:pPr>
              <a:r>
                <a:rPr lang="es-MX" sz="900" kern="1200" dirty="0">
                  <a:solidFill>
                    <a:srgbClr val="000000"/>
                  </a:solidFill>
                  <a:effectLst/>
                  <a:ea typeface="MS Mincho" panose="02020609040205080304" pitchFamily="49" charset="-128"/>
                </a:rPr>
                <a:t>____________________________________</a:t>
              </a:r>
              <a:r>
                <a:rPr lang="es-MX" sz="900" b="1" kern="1200" dirty="0">
                  <a:solidFill>
                    <a:srgbClr val="000000"/>
                  </a:solidFill>
                  <a:effectLst/>
                  <a:ea typeface="MS Mincho" panose="02020609040205080304" pitchFamily="49" charset="-128"/>
                </a:rPr>
                <a:t> </a:t>
              </a:r>
            </a:p>
            <a:p>
              <a:pPr algn="ctr"/>
              <a:r>
                <a:rPr lang="es-MX" sz="900" b="1" dirty="0">
                  <a:solidFill>
                    <a:schemeClr val="dk1"/>
                  </a:solidFill>
                  <a:effectLst/>
                </a:rPr>
                <a:t>L.C. David Temiquelt Cruz</a:t>
              </a:r>
              <a:endParaRPr lang="es-MX" sz="900" dirty="0">
                <a:effectLst/>
              </a:endParaRPr>
            </a:p>
            <a:p>
              <a:pPr algn="ctr"/>
              <a:r>
                <a:rPr lang="es-MX" sz="900" b="1" dirty="0">
                  <a:solidFill>
                    <a:schemeClr val="dk1"/>
                  </a:solidFill>
                  <a:effectLst/>
                </a:rPr>
                <a:t>Jefe del Departamento de Planeación </a:t>
              </a:r>
              <a:endParaRPr lang="es-MX" sz="900" dirty="0">
                <a:effectLst/>
              </a:endParaRPr>
            </a:p>
            <a:p>
              <a:pPr algn="ctr"/>
              <a:r>
                <a:rPr lang="es-MX" sz="900" b="1" dirty="0">
                  <a:solidFill>
                    <a:schemeClr val="dk1"/>
                  </a:solidFill>
                  <a:effectLst/>
                </a:rPr>
                <a:t>y Seguimiento Operativo</a:t>
              </a:r>
              <a:endParaRPr lang="es-MX" sz="900" dirty="0">
                <a:effectLst/>
              </a:endParaRPr>
            </a:p>
            <a:p>
              <a:pPr algn="ctr">
                <a:spcAft>
                  <a:spcPts val="0"/>
                </a:spcAft>
              </a:pPr>
              <a:endParaRPr lang="es-MX" sz="900" dirty="0">
                <a:effectLst/>
                <a:latin typeface="Times New Roman" panose="02020603050405020304" pitchFamily="18" charset="0"/>
                <a:ea typeface="MS Mincho" panose="02020609040205080304" pitchFamily="49" charset="-128"/>
              </a:endParaRPr>
            </a:p>
          </p:txBody>
        </p:sp>
        <p:sp>
          <p:nvSpPr>
            <p:cNvPr id="8" name="9 CuadroTexto">
              <a:extLst>
                <a:ext uri="{FF2B5EF4-FFF2-40B4-BE49-F238E27FC236}">
                  <a16:creationId xmlns:a16="http://schemas.microsoft.com/office/drawing/2014/main" id="{00000000-0008-0000-0000-000019000000}"/>
                </a:ext>
              </a:extLst>
            </p:cNvPr>
            <p:cNvSpPr txBox="1"/>
            <p:nvPr/>
          </p:nvSpPr>
          <p:spPr>
            <a:xfrm>
              <a:off x="4603756" y="-83611"/>
              <a:ext cx="3627121" cy="1758786"/>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900" b="1" dirty="0">
                  <a:solidFill>
                    <a:schemeClr val="dk1"/>
                  </a:solidFill>
                  <a:effectLst/>
                  <a:latin typeface="+mn-lt"/>
                </a:rPr>
                <a:t>Autorizó</a:t>
              </a:r>
            </a:p>
            <a:p>
              <a:pPr algn="ctr"/>
              <a:endParaRPr lang="es-MX" sz="900" b="1" dirty="0">
                <a:solidFill>
                  <a:schemeClr val="dk1"/>
                </a:solidFill>
                <a:effectLst/>
                <a:latin typeface="+mn-lt"/>
              </a:endParaRPr>
            </a:p>
            <a:p>
              <a:pPr algn="ctr"/>
              <a:r>
                <a:rPr lang="es-MX" sz="900" dirty="0">
                  <a:latin typeface="+mn-lt"/>
                </a:rPr>
                <a:t>____________________________________</a:t>
              </a:r>
            </a:p>
            <a:p>
              <a:pPr algn="ctr"/>
              <a:r>
                <a:rPr lang="es-MX" sz="900" b="1" dirty="0">
                  <a:latin typeface="+mn-lt"/>
                  <a:cs typeface="Arial" panose="020B0604020202020204" pitchFamily="34" charset="0"/>
                </a:rPr>
                <a:t>Abg.</a:t>
              </a:r>
              <a:r>
                <a:rPr lang="es-MX" sz="900" b="1" baseline="0" dirty="0">
                  <a:latin typeface="+mn-lt"/>
                  <a:cs typeface="Arial" panose="020B0604020202020204" pitchFamily="34" charset="0"/>
                </a:rPr>
                <a:t> Arturo Salgado Reséndiz</a:t>
              </a:r>
            </a:p>
            <a:p>
              <a:pPr algn="ctr"/>
              <a:r>
                <a:rPr lang="es-MX" sz="900" b="1" baseline="0" dirty="0">
                  <a:effectLst/>
                  <a:latin typeface="+mn-lt"/>
                  <a:cs typeface="Arial" panose="020B0604020202020204" pitchFamily="34" charset="0"/>
                </a:rPr>
                <a:t>Director General</a:t>
              </a:r>
              <a:endParaRPr lang="es-MX" sz="900" dirty="0">
                <a:effectLst/>
                <a:latin typeface="+mn-lt"/>
              </a:endParaRPr>
            </a:p>
          </p:txBody>
        </p:sp>
      </p:grpSp>
      <p:pic>
        <p:nvPicPr>
          <p:cNvPr id="10" name="Imagen 9">
            <a:extLst>
              <a:ext uri="{FF2B5EF4-FFF2-40B4-BE49-F238E27FC236}">
                <a16:creationId xmlns:a16="http://schemas.microsoft.com/office/drawing/2014/main" id="{B1585B07-0090-2287-7076-7741100DEC61}"/>
              </a:ext>
            </a:extLst>
          </p:cNvPr>
          <p:cNvPicPr>
            <a:picLocks noChangeAspect="1"/>
          </p:cNvPicPr>
          <p:nvPr/>
        </p:nvPicPr>
        <p:blipFill>
          <a:blip r:embed="rId2"/>
          <a:stretch>
            <a:fillRect/>
          </a:stretch>
        </p:blipFill>
        <p:spPr>
          <a:xfrm>
            <a:off x="693719" y="868736"/>
            <a:ext cx="7884206" cy="4685690"/>
          </a:xfrm>
          <a:prstGeom prst="rect">
            <a:avLst/>
          </a:prstGeom>
        </p:spPr>
      </p:pic>
    </p:spTree>
    <p:extLst>
      <p:ext uri="{BB962C8B-B14F-4D97-AF65-F5344CB8AC3E}">
        <p14:creationId xmlns:p14="http://schemas.microsoft.com/office/powerpoint/2010/main" val="2469267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p:nvPr/>
        </p:nvSpPr>
        <p:spPr>
          <a:xfrm>
            <a:off x="0" y="219569"/>
            <a:ext cx="4930923" cy="414024"/>
          </a:xfrm>
          <a:prstGeom prst="rect">
            <a:avLst/>
          </a:prstGeom>
          <a:noFill/>
        </p:spPr>
        <p:txBody>
          <a:bodyPr wrap="square" rtlCol="0">
            <a:spAutoFit/>
          </a:bodyPr>
          <a:lstStyle/>
          <a:p>
            <a:pPr indent="72000" algn="ctr">
              <a:lnSpc>
                <a:spcPts val="2500"/>
              </a:lnSpc>
            </a:pPr>
            <a:r>
              <a:rPr lang="es-MX" sz="2400" b="1" dirty="0">
                <a:solidFill>
                  <a:schemeClr val="accent4">
                    <a:lumMod val="75000"/>
                  </a:schemeClr>
                </a:solidFill>
              </a:rPr>
              <a:t>10. Programa Operativo Anual 2025</a:t>
            </a:r>
          </a:p>
        </p:txBody>
      </p:sp>
      <p:pic>
        <p:nvPicPr>
          <p:cNvPr id="4" name="Imagen 3">
            <a:extLst>
              <a:ext uri="{FF2B5EF4-FFF2-40B4-BE49-F238E27FC236}">
                <a16:creationId xmlns:a16="http://schemas.microsoft.com/office/drawing/2014/main" id="{301FA0A0-D4DF-C929-4515-499491B42869}"/>
              </a:ext>
            </a:extLst>
          </p:cNvPr>
          <p:cNvPicPr>
            <a:picLocks noChangeAspect="1"/>
          </p:cNvPicPr>
          <p:nvPr/>
        </p:nvPicPr>
        <p:blipFill>
          <a:blip r:embed="rId2"/>
          <a:stretch>
            <a:fillRect/>
          </a:stretch>
        </p:blipFill>
        <p:spPr>
          <a:xfrm>
            <a:off x="229221" y="853375"/>
            <a:ext cx="8897566" cy="4360651"/>
          </a:xfrm>
          <a:prstGeom prst="rect">
            <a:avLst/>
          </a:prstGeom>
        </p:spPr>
      </p:pic>
    </p:spTree>
    <p:extLst>
      <p:ext uri="{BB962C8B-B14F-4D97-AF65-F5344CB8AC3E}">
        <p14:creationId xmlns:p14="http://schemas.microsoft.com/office/powerpoint/2010/main" val="2178340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p:nvPr/>
        </p:nvSpPr>
        <p:spPr>
          <a:xfrm>
            <a:off x="0" y="219569"/>
            <a:ext cx="4930923" cy="414024"/>
          </a:xfrm>
          <a:prstGeom prst="rect">
            <a:avLst/>
          </a:prstGeom>
          <a:noFill/>
        </p:spPr>
        <p:txBody>
          <a:bodyPr wrap="square" rtlCol="0">
            <a:spAutoFit/>
          </a:bodyPr>
          <a:lstStyle/>
          <a:p>
            <a:pPr indent="72000" algn="ctr">
              <a:lnSpc>
                <a:spcPts val="2500"/>
              </a:lnSpc>
            </a:pPr>
            <a:r>
              <a:rPr lang="es-MX" sz="2400" b="1" dirty="0">
                <a:solidFill>
                  <a:schemeClr val="accent4">
                    <a:lumMod val="75000"/>
                  </a:schemeClr>
                </a:solidFill>
              </a:rPr>
              <a:t>10. Programa Operativo Anual 2025</a:t>
            </a:r>
          </a:p>
        </p:txBody>
      </p:sp>
      <p:grpSp>
        <p:nvGrpSpPr>
          <p:cNvPr id="5" name="14 Grupo">
            <a:extLst>
              <a:ext uri="{FF2B5EF4-FFF2-40B4-BE49-F238E27FC236}">
                <a16:creationId xmlns:a16="http://schemas.microsoft.com/office/drawing/2014/main" id="{00000000-0008-0000-0000-000016000000}"/>
              </a:ext>
            </a:extLst>
          </p:cNvPr>
          <p:cNvGrpSpPr/>
          <p:nvPr/>
        </p:nvGrpSpPr>
        <p:grpSpPr>
          <a:xfrm>
            <a:off x="3057224" y="5496470"/>
            <a:ext cx="5397256" cy="1141961"/>
            <a:chOff x="1190819" y="-44218"/>
            <a:chExt cx="8649106" cy="1946549"/>
          </a:xfrm>
        </p:grpSpPr>
        <p:sp>
          <p:nvSpPr>
            <p:cNvPr id="7" name="27 CuadroTexto">
              <a:extLst>
                <a:ext uri="{FF2B5EF4-FFF2-40B4-BE49-F238E27FC236}">
                  <a16:creationId xmlns:a16="http://schemas.microsoft.com/office/drawing/2014/main" id="{00000000-0008-0000-0000-000018000000}"/>
                </a:ext>
              </a:extLst>
            </p:cNvPr>
            <p:cNvSpPr txBox="1"/>
            <p:nvPr/>
          </p:nvSpPr>
          <p:spPr>
            <a:xfrm>
              <a:off x="1190819" y="212283"/>
              <a:ext cx="3836725" cy="16900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spcAft>
                  <a:spcPts val="0"/>
                </a:spcAft>
              </a:pPr>
              <a:r>
                <a:rPr lang="es-MX" sz="900" b="1" dirty="0">
                  <a:solidFill>
                    <a:schemeClr val="dk1"/>
                  </a:solidFill>
                  <a:effectLst/>
                </a:rPr>
                <a:t>Revisó</a:t>
              </a:r>
            </a:p>
            <a:p>
              <a:pPr algn="ctr">
                <a:spcAft>
                  <a:spcPts val="0"/>
                </a:spcAft>
              </a:pPr>
              <a:endParaRPr lang="es-MX" sz="900" b="1" dirty="0">
                <a:solidFill>
                  <a:schemeClr val="dk1"/>
                </a:solidFill>
                <a:effectLst/>
              </a:endParaRPr>
            </a:p>
            <a:p>
              <a:pPr algn="ctr">
                <a:spcAft>
                  <a:spcPts val="0"/>
                </a:spcAft>
              </a:pPr>
              <a:r>
                <a:rPr lang="es-MX" sz="900" kern="1200" dirty="0">
                  <a:solidFill>
                    <a:srgbClr val="000000"/>
                  </a:solidFill>
                  <a:effectLst/>
                  <a:ea typeface="MS Mincho" panose="02020609040205080304" pitchFamily="49" charset="-128"/>
                </a:rPr>
                <a:t>____________________________________</a:t>
              </a:r>
              <a:r>
                <a:rPr lang="es-MX" sz="900" b="1" kern="1200" dirty="0">
                  <a:solidFill>
                    <a:srgbClr val="000000"/>
                  </a:solidFill>
                  <a:effectLst/>
                  <a:ea typeface="MS Mincho" panose="02020609040205080304" pitchFamily="49" charset="-128"/>
                </a:rPr>
                <a:t> </a:t>
              </a:r>
            </a:p>
            <a:p>
              <a:pPr algn="ctr"/>
              <a:r>
                <a:rPr lang="es-MX" sz="900" b="1" dirty="0">
                  <a:solidFill>
                    <a:schemeClr val="dk1"/>
                  </a:solidFill>
                  <a:effectLst/>
                </a:rPr>
                <a:t>L.C. David Temiquelt Cruz</a:t>
              </a:r>
              <a:endParaRPr lang="es-MX" sz="900" dirty="0">
                <a:effectLst/>
              </a:endParaRPr>
            </a:p>
            <a:p>
              <a:pPr algn="ctr"/>
              <a:r>
                <a:rPr lang="es-MX" sz="900" b="1" dirty="0">
                  <a:solidFill>
                    <a:schemeClr val="dk1"/>
                  </a:solidFill>
                  <a:effectLst/>
                </a:rPr>
                <a:t>Jefe del Departamento de Planeación </a:t>
              </a:r>
              <a:endParaRPr lang="es-MX" sz="900" dirty="0">
                <a:effectLst/>
              </a:endParaRPr>
            </a:p>
            <a:p>
              <a:pPr algn="ctr"/>
              <a:r>
                <a:rPr lang="es-MX" sz="900" b="1" dirty="0">
                  <a:solidFill>
                    <a:schemeClr val="dk1"/>
                  </a:solidFill>
                  <a:effectLst/>
                </a:rPr>
                <a:t>y Seguimiento Operativo</a:t>
              </a:r>
              <a:endParaRPr lang="es-MX" sz="900" dirty="0">
                <a:effectLst/>
              </a:endParaRPr>
            </a:p>
            <a:p>
              <a:pPr algn="ctr">
                <a:spcAft>
                  <a:spcPts val="0"/>
                </a:spcAft>
              </a:pPr>
              <a:endParaRPr lang="es-MX" sz="900" dirty="0">
                <a:effectLst/>
                <a:latin typeface="Times New Roman" panose="02020603050405020304" pitchFamily="18" charset="0"/>
                <a:ea typeface="MS Mincho" panose="02020609040205080304" pitchFamily="49" charset="-128"/>
              </a:endParaRPr>
            </a:p>
          </p:txBody>
        </p:sp>
        <p:sp>
          <p:nvSpPr>
            <p:cNvPr id="8" name="9 CuadroTexto">
              <a:extLst>
                <a:ext uri="{FF2B5EF4-FFF2-40B4-BE49-F238E27FC236}">
                  <a16:creationId xmlns:a16="http://schemas.microsoft.com/office/drawing/2014/main" id="{00000000-0008-0000-0000-000019000000}"/>
                </a:ext>
              </a:extLst>
            </p:cNvPr>
            <p:cNvSpPr txBox="1"/>
            <p:nvPr/>
          </p:nvSpPr>
          <p:spPr>
            <a:xfrm>
              <a:off x="6212804" y="-44218"/>
              <a:ext cx="3627121" cy="175878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900" b="1" dirty="0">
                  <a:solidFill>
                    <a:schemeClr val="dk1"/>
                  </a:solidFill>
                  <a:effectLst/>
                  <a:latin typeface="+mn-lt"/>
                </a:rPr>
                <a:t>Autorizó</a:t>
              </a:r>
            </a:p>
            <a:p>
              <a:pPr algn="ctr"/>
              <a:endParaRPr lang="es-MX" sz="900" b="1" dirty="0">
                <a:solidFill>
                  <a:schemeClr val="dk1"/>
                </a:solidFill>
                <a:effectLst/>
                <a:latin typeface="+mn-lt"/>
              </a:endParaRPr>
            </a:p>
            <a:p>
              <a:pPr algn="ctr"/>
              <a:r>
                <a:rPr lang="es-MX" sz="900" dirty="0">
                  <a:latin typeface="+mn-lt"/>
                </a:rPr>
                <a:t>_________________________________</a:t>
              </a:r>
            </a:p>
            <a:p>
              <a:pPr algn="ctr"/>
              <a:r>
                <a:rPr lang="es-MX" sz="900" b="1" dirty="0">
                  <a:latin typeface="+mn-lt"/>
                  <a:cs typeface="Arial" panose="020B0604020202020204" pitchFamily="34" charset="0"/>
                </a:rPr>
                <a:t>Abg.</a:t>
              </a:r>
              <a:r>
                <a:rPr lang="es-MX" sz="900" b="1" baseline="0" dirty="0">
                  <a:latin typeface="+mn-lt"/>
                  <a:cs typeface="Arial" panose="020B0604020202020204" pitchFamily="34" charset="0"/>
                </a:rPr>
                <a:t> Arturo Salgado Reséndiz</a:t>
              </a:r>
            </a:p>
            <a:p>
              <a:pPr algn="ctr"/>
              <a:r>
                <a:rPr lang="es-MX" sz="900" b="1" baseline="0" dirty="0">
                  <a:effectLst/>
                  <a:latin typeface="+mn-lt"/>
                  <a:cs typeface="Arial" panose="020B0604020202020204" pitchFamily="34" charset="0"/>
                </a:rPr>
                <a:t>Director General</a:t>
              </a:r>
              <a:endParaRPr lang="es-MX" sz="900" dirty="0">
                <a:effectLst/>
                <a:latin typeface="+mn-lt"/>
              </a:endParaRPr>
            </a:p>
          </p:txBody>
        </p:sp>
      </p:grpSp>
      <p:pic>
        <p:nvPicPr>
          <p:cNvPr id="4" name="Imagen 3">
            <a:extLst>
              <a:ext uri="{FF2B5EF4-FFF2-40B4-BE49-F238E27FC236}">
                <a16:creationId xmlns:a16="http://schemas.microsoft.com/office/drawing/2014/main" id="{BEA452FA-1189-D150-23FD-D21A3F409681}"/>
              </a:ext>
            </a:extLst>
          </p:cNvPr>
          <p:cNvPicPr>
            <a:picLocks noChangeAspect="1"/>
          </p:cNvPicPr>
          <p:nvPr/>
        </p:nvPicPr>
        <p:blipFill>
          <a:blip r:embed="rId2"/>
          <a:stretch>
            <a:fillRect/>
          </a:stretch>
        </p:blipFill>
        <p:spPr>
          <a:xfrm>
            <a:off x="291829" y="1308610"/>
            <a:ext cx="8800289" cy="3389845"/>
          </a:xfrm>
          <a:prstGeom prst="rect">
            <a:avLst/>
          </a:prstGeom>
        </p:spPr>
      </p:pic>
    </p:spTree>
    <p:extLst>
      <p:ext uri="{BB962C8B-B14F-4D97-AF65-F5344CB8AC3E}">
        <p14:creationId xmlns:p14="http://schemas.microsoft.com/office/powerpoint/2010/main" val="2719161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3"/>
          <a:srcRect b="17587"/>
          <a:stretch/>
        </p:blipFill>
        <p:spPr>
          <a:xfrm>
            <a:off x="1197117" y="1993730"/>
            <a:ext cx="6645216" cy="4003161"/>
          </a:xfrm>
          <a:prstGeom prst="rect">
            <a:avLst/>
          </a:prstGeom>
        </p:spPr>
      </p:pic>
    </p:spTree>
    <p:extLst>
      <p:ext uri="{BB962C8B-B14F-4D97-AF65-F5344CB8AC3E}">
        <p14:creationId xmlns:p14="http://schemas.microsoft.com/office/powerpoint/2010/main" val="1259810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74;p3">
            <a:extLst>
              <a:ext uri="{FF2B5EF4-FFF2-40B4-BE49-F238E27FC236}">
                <a16:creationId xmlns:a16="http://schemas.microsoft.com/office/drawing/2014/main" id="{DE258E2A-DE63-7D27-77BC-58D1A9230234}"/>
              </a:ext>
            </a:extLst>
          </p:cNvPr>
          <p:cNvSpPr txBox="1"/>
          <p:nvPr/>
        </p:nvSpPr>
        <p:spPr>
          <a:xfrm>
            <a:off x="1252728" y="2020260"/>
            <a:ext cx="6858000" cy="677221"/>
          </a:xfrm>
          <a:prstGeom prst="rect">
            <a:avLst/>
          </a:prstGeom>
          <a:noFill/>
          <a:ln>
            <a:noFill/>
          </a:ln>
        </p:spPr>
        <p:txBody>
          <a:bodyPr spcFirstLastPara="1" wrap="square" lIns="91425" tIns="45700" rIns="91425" bIns="45700" anchor="ctr" anchorCtr="0">
            <a:noAutofit/>
          </a:bodyPr>
          <a:lstStyle/>
          <a:p>
            <a:pPr lvl="0" algn="ctr">
              <a:lnSpc>
                <a:spcPct val="90000"/>
              </a:lnSpc>
              <a:buClr>
                <a:srgbClr val="691932"/>
              </a:buClr>
              <a:buSzPts val="4400"/>
            </a:pPr>
            <a:r>
              <a:rPr lang="es-MX" sz="3200" b="1" dirty="0">
                <a:solidFill>
                  <a:srgbClr val="691932"/>
                </a:solidFill>
                <a:latin typeface="Noto Sans"/>
                <a:ea typeface="Noto Sans"/>
                <a:cs typeface="Noto Sans"/>
                <a:sym typeface="Noto Sans"/>
              </a:rPr>
              <a:t>Programa Operativo Anual 2025 IEEJAG </a:t>
            </a:r>
          </a:p>
        </p:txBody>
      </p:sp>
      <p:sp>
        <p:nvSpPr>
          <p:cNvPr id="3" name="Google Shape;80;p3">
            <a:extLst>
              <a:ext uri="{FF2B5EF4-FFF2-40B4-BE49-F238E27FC236}">
                <a16:creationId xmlns:a16="http://schemas.microsoft.com/office/drawing/2014/main" id="{1C1A1D8F-BE55-D5F7-C4E4-4E6B64C4EEE1}"/>
              </a:ext>
            </a:extLst>
          </p:cNvPr>
          <p:cNvSpPr txBox="1"/>
          <p:nvPr/>
        </p:nvSpPr>
        <p:spPr>
          <a:xfrm>
            <a:off x="1143000" y="2952717"/>
            <a:ext cx="6858000" cy="381730"/>
          </a:xfrm>
          <a:prstGeom prst="rect">
            <a:avLst/>
          </a:prstGeom>
          <a:noFill/>
          <a:ln>
            <a:noFill/>
          </a:ln>
        </p:spPr>
        <p:txBody>
          <a:bodyPr spcFirstLastPara="1" wrap="square" lIns="91425" tIns="45700" rIns="91425" bIns="45700" anchor="t" anchorCtr="0">
            <a:noAutofit/>
          </a:bodyPr>
          <a:lstStyle/>
          <a:p>
            <a:pPr lvl="0" algn="ctr">
              <a:lnSpc>
                <a:spcPct val="90000"/>
              </a:lnSpc>
              <a:buClr>
                <a:srgbClr val="B7903D"/>
              </a:buClr>
              <a:buSzPts val="2800"/>
            </a:pPr>
            <a:r>
              <a:rPr lang="es-MX" sz="2800" b="1" dirty="0">
                <a:solidFill>
                  <a:srgbClr val="B7903D"/>
                </a:solidFill>
                <a:latin typeface="Noto Sans"/>
                <a:ea typeface="Noto Sans"/>
                <a:cs typeface="Noto Sans"/>
                <a:sym typeface="Noto Sans"/>
              </a:rPr>
              <a:t>Educación para el bienestar de los adultos y la transformación social</a:t>
            </a:r>
          </a:p>
          <a:p>
            <a:pPr lvl="0" algn="ctr">
              <a:lnSpc>
                <a:spcPct val="90000"/>
              </a:lnSpc>
              <a:buClr>
                <a:srgbClr val="B7903D"/>
              </a:buClr>
              <a:buSzPts val="2800"/>
            </a:pPr>
            <a:r>
              <a:rPr lang="es-MX" sz="2800" b="1" dirty="0">
                <a:solidFill>
                  <a:srgbClr val="B7903D"/>
                </a:solidFill>
                <a:latin typeface="Noto Sans"/>
                <a:ea typeface="Noto Sans"/>
                <a:cs typeface="Noto Sans"/>
                <a:sym typeface="Noto Sans"/>
              </a:rPr>
              <a:t>(Inversión Estatal Directa)</a:t>
            </a:r>
          </a:p>
          <a:p>
            <a:pPr marL="228600" marR="0" lvl="0" indent="-50800" algn="l" rtl="0">
              <a:lnSpc>
                <a:spcPct val="90000"/>
              </a:lnSpc>
              <a:spcBef>
                <a:spcPts val="1000"/>
              </a:spcBef>
              <a:spcAft>
                <a:spcPts val="0"/>
              </a:spcAft>
              <a:buClr>
                <a:schemeClr val="dk1"/>
              </a:buClr>
              <a:buSzPts val="2800"/>
              <a:buFont typeface="Arial"/>
              <a:buNone/>
            </a:pPr>
            <a:endParaRPr sz="2800" b="0" i="0" u="none" strike="noStrike" cap="none"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163083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502714" y="781755"/>
            <a:ext cx="6506114" cy="5626027"/>
          </a:xfrm>
          <a:prstGeom prst="rect">
            <a:avLst/>
          </a:prstGeom>
          <a:noFill/>
        </p:spPr>
        <p:txBody>
          <a:bodyPr wrap="square" rtlCol="0">
            <a:spAutoFit/>
          </a:bodyPr>
          <a:lstStyle/>
          <a:p>
            <a:pPr marL="342900" indent="-342900">
              <a:lnSpc>
                <a:spcPct val="150000"/>
              </a:lnSpc>
              <a:buFont typeface="+mj-lt"/>
              <a:buAutoNum type="arabicPeriod"/>
            </a:pPr>
            <a:r>
              <a:rPr lang="es-MX" sz="2200" b="1" dirty="0">
                <a:solidFill>
                  <a:srgbClr val="990033"/>
                </a:solidFill>
              </a:rPr>
              <a:t>Presentación</a:t>
            </a:r>
          </a:p>
          <a:p>
            <a:pPr marL="342900" indent="-342900">
              <a:lnSpc>
                <a:spcPct val="150000"/>
              </a:lnSpc>
              <a:buFont typeface="+mj-lt"/>
              <a:buAutoNum type="arabicPeriod"/>
            </a:pPr>
            <a:r>
              <a:rPr lang="es-MX" sz="2200" b="1" dirty="0">
                <a:solidFill>
                  <a:srgbClr val="990033"/>
                </a:solidFill>
              </a:rPr>
              <a:t>Misión</a:t>
            </a:r>
          </a:p>
          <a:p>
            <a:pPr marL="342900" indent="-342900">
              <a:lnSpc>
                <a:spcPct val="150000"/>
              </a:lnSpc>
              <a:buFont typeface="+mj-lt"/>
              <a:buAutoNum type="arabicPeriod"/>
            </a:pPr>
            <a:r>
              <a:rPr lang="es-MX" sz="2200" b="1" dirty="0">
                <a:solidFill>
                  <a:srgbClr val="990033"/>
                </a:solidFill>
              </a:rPr>
              <a:t>Visión</a:t>
            </a:r>
          </a:p>
          <a:p>
            <a:pPr marL="342900" indent="-342900">
              <a:lnSpc>
                <a:spcPct val="150000"/>
              </a:lnSpc>
              <a:buFont typeface="+mj-lt"/>
              <a:buAutoNum type="arabicPeriod"/>
            </a:pPr>
            <a:r>
              <a:rPr lang="es-MX" sz="2200" b="1" dirty="0">
                <a:solidFill>
                  <a:srgbClr val="990033"/>
                </a:solidFill>
              </a:rPr>
              <a:t>Árbol de problemas</a:t>
            </a:r>
          </a:p>
          <a:p>
            <a:pPr marL="342900" indent="-342900">
              <a:lnSpc>
                <a:spcPct val="150000"/>
              </a:lnSpc>
              <a:buFont typeface="+mj-lt"/>
              <a:buAutoNum type="arabicPeriod"/>
            </a:pPr>
            <a:r>
              <a:rPr lang="es-MX" sz="2200" b="1" dirty="0">
                <a:solidFill>
                  <a:srgbClr val="990033"/>
                </a:solidFill>
              </a:rPr>
              <a:t>Árbol de objetivos</a:t>
            </a:r>
          </a:p>
          <a:p>
            <a:pPr marL="342900" indent="-342900">
              <a:lnSpc>
                <a:spcPct val="150000"/>
              </a:lnSpc>
              <a:buFont typeface="+mj-lt"/>
              <a:buAutoNum type="arabicPeriod"/>
            </a:pPr>
            <a:r>
              <a:rPr lang="es-MX" sz="2200" b="1" dirty="0">
                <a:solidFill>
                  <a:srgbClr val="990033"/>
                </a:solidFill>
              </a:rPr>
              <a:t>Resumen Narrativo</a:t>
            </a:r>
          </a:p>
          <a:p>
            <a:pPr marL="342900" indent="-342900">
              <a:lnSpc>
                <a:spcPct val="150000"/>
              </a:lnSpc>
              <a:buFont typeface="+mj-lt"/>
              <a:buAutoNum type="arabicPeriod"/>
            </a:pPr>
            <a:r>
              <a:rPr lang="es-MX" sz="2200" b="1" dirty="0">
                <a:solidFill>
                  <a:srgbClr val="990033"/>
                </a:solidFill>
              </a:rPr>
              <a:t>Matriz de Indicadores de Resultados (MIR)</a:t>
            </a:r>
          </a:p>
          <a:p>
            <a:pPr marL="342900" indent="-342900">
              <a:lnSpc>
                <a:spcPct val="150000"/>
              </a:lnSpc>
              <a:buFont typeface="+mj-lt"/>
              <a:buAutoNum type="arabicPeriod"/>
            </a:pPr>
            <a:r>
              <a:rPr lang="es-MX" sz="2200" b="1" dirty="0">
                <a:solidFill>
                  <a:srgbClr val="990033"/>
                </a:solidFill>
              </a:rPr>
              <a:t>Ficha Técnica de Indicadores</a:t>
            </a:r>
          </a:p>
          <a:p>
            <a:pPr marL="342900" indent="-342900">
              <a:lnSpc>
                <a:spcPct val="150000"/>
              </a:lnSpc>
              <a:buFont typeface="+mj-lt"/>
              <a:buAutoNum type="arabicPeriod"/>
            </a:pPr>
            <a:r>
              <a:rPr lang="es-MX" sz="2200" b="1" dirty="0">
                <a:solidFill>
                  <a:srgbClr val="990033"/>
                </a:solidFill>
              </a:rPr>
              <a:t>Formato para la integración de la clave presupuestaria</a:t>
            </a:r>
          </a:p>
          <a:p>
            <a:pPr marL="342900" indent="-342900">
              <a:lnSpc>
                <a:spcPct val="150000"/>
              </a:lnSpc>
              <a:buFont typeface="+mj-lt"/>
              <a:buAutoNum type="arabicPeriod"/>
            </a:pPr>
            <a:r>
              <a:rPr lang="es-MX" sz="2200" b="1" dirty="0">
                <a:solidFill>
                  <a:srgbClr val="990033"/>
                </a:solidFill>
              </a:rPr>
              <a:t> Programa Operativo Anual 2025</a:t>
            </a:r>
          </a:p>
        </p:txBody>
      </p:sp>
      <p:sp>
        <p:nvSpPr>
          <p:cNvPr id="3" name="CuadroTexto 5"/>
          <p:cNvSpPr txBox="1"/>
          <p:nvPr/>
        </p:nvSpPr>
        <p:spPr>
          <a:xfrm>
            <a:off x="91993" y="135424"/>
            <a:ext cx="5460611" cy="646331"/>
          </a:xfrm>
          <a:prstGeom prst="rect">
            <a:avLst/>
          </a:prstGeom>
          <a:noFill/>
        </p:spPr>
        <p:txBody>
          <a:bodyPr wrap="square" rtlCol="0">
            <a:spAutoFit/>
          </a:bodyPr>
          <a:lstStyle/>
          <a:p>
            <a:pPr algn="ctr"/>
            <a:r>
              <a:rPr lang="es-MX" sz="3600" b="1" dirty="0">
                <a:solidFill>
                  <a:schemeClr val="accent4">
                    <a:lumMod val="75000"/>
                  </a:schemeClr>
                </a:solidFill>
              </a:rPr>
              <a:t>Contenido</a:t>
            </a:r>
          </a:p>
        </p:txBody>
      </p:sp>
    </p:spTree>
    <p:extLst>
      <p:ext uri="{BB962C8B-B14F-4D97-AF65-F5344CB8AC3E}">
        <p14:creationId xmlns:p14="http://schemas.microsoft.com/office/powerpoint/2010/main" val="2007213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p:nvPr/>
        </p:nvSpPr>
        <p:spPr>
          <a:xfrm>
            <a:off x="335833" y="135424"/>
            <a:ext cx="4175207" cy="646331"/>
          </a:xfrm>
          <a:prstGeom prst="rect">
            <a:avLst/>
          </a:prstGeom>
          <a:noFill/>
        </p:spPr>
        <p:txBody>
          <a:bodyPr wrap="square" rtlCol="0">
            <a:spAutoFit/>
          </a:bodyPr>
          <a:lstStyle/>
          <a:p>
            <a:pPr algn="ctr"/>
            <a:r>
              <a:rPr lang="es-MX" sz="3600" b="1" dirty="0">
                <a:solidFill>
                  <a:schemeClr val="accent4">
                    <a:lumMod val="75000"/>
                  </a:schemeClr>
                </a:solidFill>
              </a:rPr>
              <a:t>1. Presentación</a:t>
            </a:r>
          </a:p>
        </p:txBody>
      </p:sp>
      <p:sp>
        <p:nvSpPr>
          <p:cNvPr id="3" name="3 Rectángulo"/>
          <p:cNvSpPr/>
          <p:nvPr/>
        </p:nvSpPr>
        <p:spPr>
          <a:xfrm>
            <a:off x="449111" y="966959"/>
            <a:ext cx="8467925" cy="4916731"/>
          </a:xfrm>
          <a:prstGeom prst="rect">
            <a:avLst/>
          </a:prstGeom>
        </p:spPr>
        <p:txBody>
          <a:bodyPr wrap="square">
            <a:spAutoFit/>
          </a:bodyPr>
          <a:lstStyle/>
          <a:p>
            <a:pPr algn="just">
              <a:lnSpc>
                <a:spcPct val="150000"/>
              </a:lnSpc>
            </a:pPr>
            <a:r>
              <a:rPr lang="es-MX" sz="1500" dirty="0">
                <a:solidFill>
                  <a:srgbClr val="990033"/>
                </a:solidFill>
              </a:rPr>
              <a:t>El programa “Educación para el bienestar de los adultos y la transformación social”, está destinado a brindar atención educativa en municipios focalizados, por su “Muy Alto” grado de rezago social, índice donde el CONEVAL muestra las zonas prioritarias, en términos de requerimientos de desarrollo social, para lo cual considera cuatro indicadores de carencias sociales (educación, salud, servicios básicos y calidad y espacios en la vivienda), en donde Guerrero ocupa el tercer lugar nacional.</a:t>
            </a:r>
          </a:p>
          <a:p>
            <a:pPr algn="just">
              <a:lnSpc>
                <a:spcPct val="150000"/>
              </a:lnSpc>
            </a:pPr>
            <a:endParaRPr lang="es-MX" sz="1500" dirty="0">
              <a:solidFill>
                <a:srgbClr val="990033"/>
              </a:solidFill>
            </a:endParaRPr>
          </a:p>
          <a:p>
            <a:pPr algn="just">
              <a:lnSpc>
                <a:spcPct val="150000"/>
              </a:lnSpc>
            </a:pPr>
            <a:r>
              <a:rPr lang="es-MX" sz="1500" dirty="0">
                <a:solidFill>
                  <a:srgbClr val="990033"/>
                </a:solidFill>
              </a:rPr>
              <a:t>Atendiendo a los objetivos de la agenda 2030 de la ONU, y a los principios de la cuarta transformación, resulta prioritario brindar los servicios educativos a grupos vulnerables, como es la población indígena, mujeres y población con bajos ingresos, que a su vez, habitan en zonas geográficas desfavorecidas históricamente.</a:t>
            </a:r>
          </a:p>
          <a:p>
            <a:pPr algn="just">
              <a:lnSpc>
                <a:spcPct val="150000"/>
              </a:lnSpc>
            </a:pPr>
            <a:endParaRPr lang="es-MX" sz="700" dirty="0">
              <a:solidFill>
                <a:srgbClr val="990033"/>
              </a:solidFill>
            </a:endParaRPr>
          </a:p>
          <a:p>
            <a:pPr algn="just">
              <a:lnSpc>
                <a:spcPct val="150000"/>
              </a:lnSpc>
            </a:pPr>
            <a:r>
              <a:rPr lang="es-MX" sz="1500" dirty="0">
                <a:solidFill>
                  <a:srgbClr val="990033"/>
                </a:solidFill>
              </a:rPr>
              <a:t>Del análisis realizado, se observa que el rezago educativo en Guerrero en el año 2024 fue del 39.9%, en tanto que en los 21 municipios focalizados es del 60.3%, por lo que es necesario fortalecer las acciones operativas en esta población.</a:t>
            </a:r>
          </a:p>
        </p:txBody>
      </p:sp>
    </p:spTree>
    <p:extLst>
      <p:ext uri="{BB962C8B-B14F-4D97-AF65-F5344CB8AC3E}">
        <p14:creationId xmlns:p14="http://schemas.microsoft.com/office/powerpoint/2010/main" val="3668688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p:nvPr/>
        </p:nvSpPr>
        <p:spPr>
          <a:xfrm>
            <a:off x="335833" y="135424"/>
            <a:ext cx="4175207" cy="646331"/>
          </a:xfrm>
          <a:prstGeom prst="rect">
            <a:avLst/>
          </a:prstGeom>
          <a:noFill/>
        </p:spPr>
        <p:txBody>
          <a:bodyPr wrap="square" rtlCol="0">
            <a:spAutoFit/>
          </a:bodyPr>
          <a:lstStyle/>
          <a:p>
            <a:pPr algn="ctr"/>
            <a:r>
              <a:rPr lang="es-MX" sz="3600" b="1" dirty="0">
                <a:solidFill>
                  <a:schemeClr val="accent4">
                    <a:lumMod val="75000"/>
                  </a:schemeClr>
                </a:solidFill>
              </a:rPr>
              <a:t>1. Presentación</a:t>
            </a:r>
          </a:p>
        </p:txBody>
      </p:sp>
      <p:sp>
        <p:nvSpPr>
          <p:cNvPr id="3" name="3 Rectángulo"/>
          <p:cNvSpPr/>
          <p:nvPr/>
        </p:nvSpPr>
        <p:spPr>
          <a:xfrm>
            <a:off x="449111" y="966959"/>
            <a:ext cx="8467925" cy="3877985"/>
          </a:xfrm>
          <a:prstGeom prst="rect">
            <a:avLst/>
          </a:prstGeom>
        </p:spPr>
        <p:txBody>
          <a:bodyPr wrap="square">
            <a:spAutoFit/>
          </a:bodyPr>
          <a:lstStyle/>
          <a:p>
            <a:pPr algn="just">
              <a:lnSpc>
                <a:spcPct val="150000"/>
              </a:lnSpc>
            </a:pPr>
            <a:endParaRPr lang="es-MX" sz="700" dirty="0">
              <a:solidFill>
                <a:srgbClr val="990033"/>
              </a:solidFill>
            </a:endParaRPr>
          </a:p>
          <a:p>
            <a:pPr algn="just">
              <a:lnSpc>
                <a:spcPct val="150000"/>
              </a:lnSpc>
            </a:pPr>
            <a:r>
              <a:rPr lang="es-MX" sz="1500" dirty="0">
                <a:solidFill>
                  <a:srgbClr val="990033"/>
                </a:solidFill>
              </a:rPr>
              <a:t>Mediante este programa se pretende ampliar la cobertura de atención educativa y reducir la carencia de educación, poniendo especial atención a las mujeres, para impactar en la disminución del grado de rezago social, que se reflejará en mejores condiciones de vida de esta población y en el bienestar comunitario, en los municipios de:  </a:t>
            </a:r>
            <a:r>
              <a:rPr lang="es-MX" sz="1500" dirty="0" err="1">
                <a:solidFill>
                  <a:srgbClr val="990033"/>
                </a:solidFill>
              </a:rPr>
              <a:t>Alcozauca</a:t>
            </a:r>
            <a:r>
              <a:rPr lang="es-MX" sz="1500" dirty="0">
                <a:solidFill>
                  <a:srgbClr val="990033"/>
                </a:solidFill>
              </a:rPr>
              <a:t> de Guerrero, </a:t>
            </a:r>
            <a:r>
              <a:rPr lang="es-MX" sz="1500" dirty="0" err="1">
                <a:solidFill>
                  <a:srgbClr val="990033"/>
                </a:solidFill>
              </a:rPr>
              <a:t>Atlamajalcingo</a:t>
            </a:r>
            <a:r>
              <a:rPr lang="es-MX" sz="1500" dirty="0">
                <a:solidFill>
                  <a:srgbClr val="990033"/>
                </a:solidFill>
              </a:rPr>
              <a:t> del Monte, Atlixtac, </a:t>
            </a:r>
            <a:r>
              <a:rPr lang="es-MX" sz="1500" dirty="0" err="1">
                <a:solidFill>
                  <a:srgbClr val="990033"/>
                </a:solidFill>
              </a:rPr>
              <a:t>Coahuayutla</a:t>
            </a:r>
            <a:r>
              <a:rPr lang="es-MX" sz="1500" dirty="0">
                <a:solidFill>
                  <a:srgbClr val="990033"/>
                </a:solidFill>
              </a:rPr>
              <a:t> de José María I., Copalillo, </a:t>
            </a:r>
            <a:r>
              <a:rPr lang="es-MX" sz="1500" dirty="0" err="1">
                <a:solidFill>
                  <a:srgbClr val="990033"/>
                </a:solidFill>
              </a:rPr>
              <a:t>Copanatoyac</a:t>
            </a:r>
            <a:r>
              <a:rPr lang="es-MX" sz="1500" dirty="0">
                <a:solidFill>
                  <a:srgbClr val="990033"/>
                </a:solidFill>
              </a:rPr>
              <a:t>, </a:t>
            </a:r>
            <a:r>
              <a:rPr lang="es-MX" sz="1500" dirty="0" err="1">
                <a:solidFill>
                  <a:srgbClr val="990033"/>
                </a:solidFill>
              </a:rPr>
              <a:t>Malinaltepec</a:t>
            </a:r>
            <a:r>
              <a:rPr lang="es-MX" sz="1500" dirty="0">
                <a:solidFill>
                  <a:srgbClr val="990033"/>
                </a:solidFill>
              </a:rPr>
              <a:t>, </a:t>
            </a:r>
            <a:r>
              <a:rPr lang="es-MX" sz="1500" dirty="0" err="1">
                <a:solidFill>
                  <a:srgbClr val="990033"/>
                </a:solidFill>
              </a:rPr>
              <a:t>Metlatónoc</a:t>
            </a:r>
            <a:r>
              <a:rPr lang="es-MX" sz="1500" dirty="0">
                <a:solidFill>
                  <a:srgbClr val="990033"/>
                </a:solidFill>
              </a:rPr>
              <a:t>, </a:t>
            </a:r>
            <a:r>
              <a:rPr lang="es-MX" sz="1500" dirty="0" err="1">
                <a:solidFill>
                  <a:srgbClr val="990033"/>
                </a:solidFill>
              </a:rPr>
              <a:t>Olinalá</a:t>
            </a:r>
            <a:r>
              <a:rPr lang="es-MX" sz="1500" dirty="0">
                <a:solidFill>
                  <a:srgbClr val="990033"/>
                </a:solidFill>
              </a:rPr>
              <a:t>, Pedro Ascencio </a:t>
            </a:r>
            <a:r>
              <a:rPr lang="es-MX" sz="1500" dirty="0" err="1">
                <a:solidFill>
                  <a:srgbClr val="990033"/>
                </a:solidFill>
              </a:rPr>
              <a:t>Alquisiras</a:t>
            </a:r>
            <a:r>
              <a:rPr lang="es-MX" sz="1500" dirty="0">
                <a:solidFill>
                  <a:srgbClr val="990033"/>
                </a:solidFill>
              </a:rPr>
              <a:t>, San Luis Acatlán, San Miguel </a:t>
            </a:r>
            <a:r>
              <a:rPr lang="es-MX" sz="1500" dirty="0" err="1">
                <a:solidFill>
                  <a:srgbClr val="990033"/>
                </a:solidFill>
              </a:rPr>
              <a:t>Totolapan</a:t>
            </a:r>
            <a:r>
              <a:rPr lang="es-MX" sz="1500" dirty="0">
                <a:solidFill>
                  <a:srgbClr val="990033"/>
                </a:solidFill>
              </a:rPr>
              <a:t>, </a:t>
            </a:r>
            <a:r>
              <a:rPr lang="es-MX" sz="1500" dirty="0" err="1">
                <a:solidFill>
                  <a:srgbClr val="990033"/>
                </a:solidFill>
              </a:rPr>
              <a:t>Tlacoachistlahuaca</a:t>
            </a:r>
            <a:r>
              <a:rPr lang="es-MX" sz="1500" dirty="0">
                <a:solidFill>
                  <a:srgbClr val="990033"/>
                </a:solidFill>
              </a:rPr>
              <a:t>, </a:t>
            </a:r>
            <a:r>
              <a:rPr lang="es-MX" sz="1500" dirty="0" err="1">
                <a:solidFill>
                  <a:srgbClr val="990033"/>
                </a:solidFill>
              </a:rPr>
              <a:t>Tlacoapa</a:t>
            </a:r>
            <a:r>
              <a:rPr lang="es-MX" sz="1500" dirty="0">
                <a:solidFill>
                  <a:srgbClr val="990033"/>
                </a:solidFill>
              </a:rPr>
              <a:t>, </a:t>
            </a:r>
            <a:r>
              <a:rPr lang="es-MX" sz="1500" dirty="0" err="1">
                <a:solidFill>
                  <a:srgbClr val="990033"/>
                </a:solidFill>
              </a:rPr>
              <a:t>Xalpatláhuac</a:t>
            </a:r>
            <a:r>
              <a:rPr lang="es-MX" sz="1500" dirty="0">
                <a:solidFill>
                  <a:srgbClr val="990033"/>
                </a:solidFill>
              </a:rPr>
              <a:t>, </a:t>
            </a:r>
            <a:r>
              <a:rPr lang="es-MX" sz="1500" dirty="0" err="1">
                <a:solidFill>
                  <a:srgbClr val="990033"/>
                </a:solidFill>
              </a:rPr>
              <a:t>Xochistlahuaca</a:t>
            </a:r>
            <a:r>
              <a:rPr lang="es-MX" sz="1500" dirty="0">
                <a:solidFill>
                  <a:srgbClr val="990033"/>
                </a:solidFill>
              </a:rPr>
              <a:t>, Zapotitlán Tablas, </a:t>
            </a:r>
            <a:r>
              <a:rPr lang="es-MX" sz="1500" dirty="0" err="1">
                <a:solidFill>
                  <a:srgbClr val="990033"/>
                </a:solidFill>
              </a:rPr>
              <a:t>Acatepec</a:t>
            </a:r>
            <a:r>
              <a:rPr lang="es-MX" sz="1500" dirty="0">
                <a:solidFill>
                  <a:srgbClr val="990033"/>
                </a:solidFill>
              </a:rPr>
              <a:t>, </a:t>
            </a:r>
            <a:r>
              <a:rPr lang="es-MX" sz="1500" dirty="0" err="1">
                <a:solidFill>
                  <a:srgbClr val="990033"/>
                </a:solidFill>
              </a:rPr>
              <a:t>Cochoapa</a:t>
            </a:r>
            <a:r>
              <a:rPr lang="es-MX" sz="1500" dirty="0">
                <a:solidFill>
                  <a:srgbClr val="990033"/>
                </a:solidFill>
              </a:rPr>
              <a:t> el Grande, José </a:t>
            </a:r>
            <a:r>
              <a:rPr lang="es-MX" sz="1500" dirty="0" err="1">
                <a:solidFill>
                  <a:srgbClr val="990033"/>
                </a:solidFill>
              </a:rPr>
              <a:t>Joaquin</a:t>
            </a:r>
            <a:r>
              <a:rPr lang="es-MX" sz="1500" dirty="0">
                <a:solidFill>
                  <a:srgbClr val="990033"/>
                </a:solidFill>
              </a:rPr>
              <a:t> de Herrera, </a:t>
            </a:r>
            <a:r>
              <a:rPr lang="es-MX" sz="1500" dirty="0" err="1">
                <a:solidFill>
                  <a:srgbClr val="990033"/>
                </a:solidFill>
              </a:rPr>
              <a:t>Iliatenco</a:t>
            </a:r>
            <a:r>
              <a:rPr lang="es-MX" sz="1500" dirty="0">
                <a:solidFill>
                  <a:srgbClr val="990033"/>
                </a:solidFill>
              </a:rPr>
              <a:t>.</a:t>
            </a:r>
          </a:p>
          <a:p>
            <a:pPr algn="just">
              <a:lnSpc>
                <a:spcPct val="150000"/>
              </a:lnSpc>
            </a:pPr>
            <a:endParaRPr lang="es-MX" sz="700" dirty="0">
              <a:solidFill>
                <a:srgbClr val="990033"/>
              </a:solidFill>
            </a:endParaRPr>
          </a:p>
          <a:p>
            <a:pPr algn="just">
              <a:lnSpc>
                <a:spcPct val="150000"/>
              </a:lnSpc>
            </a:pPr>
            <a:r>
              <a:rPr lang="es-MX" sz="1500" dirty="0">
                <a:solidFill>
                  <a:srgbClr val="990033"/>
                </a:solidFill>
              </a:rPr>
              <a:t>Es importante precisar que al ser el rezago educativo un problema multifactorial, para consolidar este proyecto se requiere de la instrumentación multianual, así como el concurso de diferentes dependencias para mejorar las condiciones de operación y disminución del rezago educativo.</a:t>
            </a:r>
          </a:p>
        </p:txBody>
      </p:sp>
    </p:spTree>
    <p:extLst>
      <p:ext uri="{BB962C8B-B14F-4D97-AF65-F5344CB8AC3E}">
        <p14:creationId xmlns:p14="http://schemas.microsoft.com/office/powerpoint/2010/main" val="2900155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p:nvPr/>
        </p:nvSpPr>
        <p:spPr>
          <a:xfrm>
            <a:off x="335833" y="488992"/>
            <a:ext cx="4175207" cy="646331"/>
          </a:xfrm>
          <a:prstGeom prst="rect">
            <a:avLst/>
          </a:prstGeom>
          <a:noFill/>
        </p:spPr>
        <p:txBody>
          <a:bodyPr wrap="square" rtlCol="0">
            <a:spAutoFit/>
          </a:bodyPr>
          <a:lstStyle/>
          <a:p>
            <a:pPr algn="ctr"/>
            <a:r>
              <a:rPr lang="es-MX" sz="3600" b="1" dirty="0">
                <a:solidFill>
                  <a:schemeClr val="accent4">
                    <a:lumMod val="75000"/>
                  </a:schemeClr>
                </a:solidFill>
              </a:rPr>
              <a:t>2. Misión </a:t>
            </a:r>
          </a:p>
        </p:txBody>
      </p:sp>
      <p:sp>
        <p:nvSpPr>
          <p:cNvPr id="3" name="2 Rectángulo"/>
          <p:cNvSpPr/>
          <p:nvPr/>
        </p:nvSpPr>
        <p:spPr>
          <a:xfrm>
            <a:off x="796384" y="1656847"/>
            <a:ext cx="7429312" cy="1754326"/>
          </a:xfrm>
          <a:prstGeom prst="rect">
            <a:avLst/>
          </a:prstGeom>
        </p:spPr>
        <p:txBody>
          <a:bodyPr wrap="square">
            <a:spAutoFit/>
          </a:bodyPr>
          <a:lstStyle/>
          <a:p>
            <a:pPr algn="just">
              <a:lnSpc>
                <a:spcPct val="150000"/>
              </a:lnSpc>
            </a:pPr>
            <a:r>
              <a:rPr lang="es-MX" dirty="0">
                <a:solidFill>
                  <a:srgbClr val="990033"/>
                </a:solidFill>
              </a:rPr>
              <a:t>Contribuir al fortalecimiento del tejido social, mediante el diseño e impartición de servicios especializados de alfabetización, educación primaria y secundaria, a jóvenes y adultos mayores de 15 años en rezago educativo, que les permitan el ejercicio pleno de sus derechos.</a:t>
            </a:r>
          </a:p>
        </p:txBody>
      </p:sp>
    </p:spTree>
    <p:extLst>
      <p:ext uri="{BB962C8B-B14F-4D97-AF65-F5344CB8AC3E}">
        <p14:creationId xmlns:p14="http://schemas.microsoft.com/office/powerpoint/2010/main" val="1719001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p:nvPr/>
        </p:nvSpPr>
        <p:spPr>
          <a:xfrm>
            <a:off x="335833" y="458589"/>
            <a:ext cx="4175207" cy="646331"/>
          </a:xfrm>
          <a:prstGeom prst="rect">
            <a:avLst/>
          </a:prstGeom>
          <a:noFill/>
        </p:spPr>
        <p:txBody>
          <a:bodyPr wrap="square" rtlCol="0">
            <a:spAutoFit/>
          </a:bodyPr>
          <a:lstStyle/>
          <a:p>
            <a:pPr algn="ctr"/>
            <a:r>
              <a:rPr lang="es-MX" sz="3600" b="1" dirty="0">
                <a:solidFill>
                  <a:schemeClr val="accent4">
                    <a:lumMod val="75000"/>
                  </a:schemeClr>
                </a:solidFill>
              </a:rPr>
              <a:t>3. Visión </a:t>
            </a:r>
          </a:p>
        </p:txBody>
      </p:sp>
      <p:sp>
        <p:nvSpPr>
          <p:cNvPr id="3" name="2 Rectángulo"/>
          <p:cNvSpPr/>
          <p:nvPr/>
        </p:nvSpPr>
        <p:spPr>
          <a:xfrm>
            <a:off x="717128" y="1710290"/>
            <a:ext cx="7756312" cy="1754326"/>
          </a:xfrm>
          <a:prstGeom prst="rect">
            <a:avLst/>
          </a:prstGeom>
        </p:spPr>
        <p:txBody>
          <a:bodyPr wrap="square">
            <a:spAutoFit/>
          </a:bodyPr>
          <a:lstStyle/>
          <a:p>
            <a:pPr algn="just">
              <a:lnSpc>
                <a:spcPct val="150000"/>
              </a:lnSpc>
            </a:pPr>
            <a:r>
              <a:rPr lang="es-MX" dirty="0">
                <a:solidFill>
                  <a:srgbClr val="990033"/>
                </a:solidFill>
              </a:rPr>
              <a:t>Ser una Institución líder que opera con eficacia un sistema integral de educación básica de calidad para jóvenes y adultos, con la finalidad de ubicar los indicadores de rezago educativo en la media nacional y contribuir a mejorar el bienestar social de la población.</a:t>
            </a:r>
          </a:p>
        </p:txBody>
      </p:sp>
    </p:spTree>
    <p:extLst>
      <p:ext uri="{BB962C8B-B14F-4D97-AF65-F5344CB8AC3E}">
        <p14:creationId xmlns:p14="http://schemas.microsoft.com/office/powerpoint/2010/main" val="1719001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p:nvPr/>
        </p:nvSpPr>
        <p:spPr>
          <a:xfrm>
            <a:off x="335833" y="135424"/>
            <a:ext cx="4601927" cy="646331"/>
          </a:xfrm>
          <a:prstGeom prst="rect">
            <a:avLst/>
          </a:prstGeom>
          <a:noFill/>
        </p:spPr>
        <p:txBody>
          <a:bodyPr wrap="square" rtlCol="0">
            <a:spAutoFit/>
          </a:bodyPr>
          <a:lstStyle/>
          <a:p>
            <a:pPr algn="ctr"/>
            <a:r>
              <a:rPr lang="es-MX" sz="3600" b="1" dirty="0">
                <a:solidFill>
                  <a:schemeClr val="accent4">
                    <a:lumMod val="75000"/>
                  </a:schemeClr>
                </a:solidFill>
              </a:rPr>
              <a:t>4. Árbol de problemas</a:t>
            </a:r>
          </a:p>
        </p:txBody>
      </p:sp>
      <p:pic>
        <p:nvPicPr>
          <p:cNvPr id="3" name="Picture 2"/>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9603" t="19189" r="19927" b="8011"/>
          <a:stretch/>
        </p:blipFill>
        <p:spPr bwMode="auto">
          <a:xfrm>
            <a:off x="588398" y="781755"/>
            <a:ext cx="8158037" cy="4740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14 Grupo">
            <a:extLst>
              <a:ext uri="{FF2B5EF4-FFF2-40B4-BE49-F238E27FC236}">
                <a16:creationId xmlns:a16="http://schemas.microsoft.com/office/drawing/2014/main" id="{00000000-0008-0000-0000-000016000000}"/>
              </a:ext>
            </a:extLst>
          </p:cNvPr>
          <p:cNvGrpSpPr/>
          <p:nvPr/>
        </p:nvGrpSpPr>
        <p:grpSpPr>
          <a:xfrm>
            <a:off x="2314124" y="5522411"/>
            <a:ext cx="6555403" cy="1140421"/>
            <a:chOff x="0" y="0"/>
            <a:chExt cx="10505038" cy="1943925"/>
          </a:xfrm>
        </p:grpSpPr>
        <p:sp>
          <p:nvSpPr>
            <p:cNvPr id="6" name="13 CuadroTexto">
              <a:extLst>
                <a:ext uri="{FF2B5EF4-FFF2-40B4-BE49-F238E27FC236}">
                  <a16:creationId xmlns:a16="http://schemas.microsoft.com/office/drawing/2014/main" id="{00000000-0008-0000-0000-000017000000}"/>
                </a:ext>
              </a:extLst>
            </p:cNvPr>
            <p:cNvSpPr txBox="1"/>
            <p:nvPr/>
          </p:nvSpPr>
          <p:spPr>
            <a:xfrm>
              <a:off x="0" y="252712"/>
              <a:ext cx="3720523" cy="15249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indent="0" algn="ctr" defTabSz="914400" eaLnBrk="1" fontAlgn="auto" latinLnBrk="0" hangingPunct="1">
                <a:lnSpc>
                  <a:spcPct val="100000"/>
                </a:lnSpc>
                <a:spcBef>
                  <a:spcPts val="0"/>
                </a:spcBef>
                <a:spcAft>
                  <a:spcPts val="0"/>
                </a:spcAft>
                <a:buClrTx/>
                <a:buSzTx/>
                <a:buFontTx/>
                <a:buNone/>
                <a:tabLst/>
                <a:defRPr/>
              </a:pPr>
              <a:r>
                <a:rPr lang="es-MX" sz="900" b="1" dirty="0">
                  <a:solidFill>
                    <a:schemeClr val="dk1"/>
                  </a:solidFill>
                  <a:effectLst/>
                </a:rPr>
                <a:t>Elaboró</a:t>
              </a:r>
            </a:p>
            <a:p>
              <a:pPr marL="0" marR="0" indent="0" algn="ctr" defTabSz="914400" eaLnBrk="1" fontAlgn="auto" latinLnBrk="0" hangingPunct="1">
                <a:lnSpc>
                  <a:spcPct val="100000"/>
                </a:lnSpc>
                <a:spcBef>
                  <a:spcPts val="0"/>
                </a:spcBef>
                <a:spcAft>
                  <a:spcPts val="0"/>
                </a:spcAft>
                <a:buClrTx/>
                <a:buSzTx/>
                <a:buFontTx/>
                <a:buNone/>
                <a:tabLst/>
                <a:defRPr/>
              </a:pPr>
              <a:endParaRPr lang="es-MX" sz="900" dirty="0">
                <a:effectLst/>
              </a:endParaRPr>
            </a:p>
            <a:p>
              <a:pPr algn="ctr">
                <a:spcAft>
                  <a:spcPts val="0"/>
                </a:spcAft>
              </a:pPr>
              <a:r>
                <a:rPr lang="es-MX" sz="900" kern="1200" dirty="0">
                  <a:solidFill>
                    <a:srgbClr val="000000"/>
                  </a:solidFill>
                  <a:effectLst/>
                  <a:ea typeface="MS Mincho" panose="02020609040205080304" pitchFamily="49" charset="-128"/>
                </a:rPr>
                <a:t>______________________________</a:t>
              </a:r>
              <a:endParaRPr lang="es-MX" sz="900" dirty="0">
                <a:effectLst/>
                <a:latin typeface="Times New Roman" panose="02020603050405020304" pitchFamily="18" charset="0"/>
                <a:ea typeface="MS Mincho" panose="02020609040205080304" pitchFamily="49" charset="-128"/>
              </a:endParaRPr>
            </a:p>
            <a:p>
              <a:pPr algn="ctr">
                <a:spcAft>
                  <a:spcPts val="0"/>
                </a:spcAft>
              </a:pPr>
              <a:r>
                <a:rPr lang="es-MX" sz="900" b="1" kern="1200" dirty="0">
                  <a:solidFill>
                    <a:srgbClr val="000000"/>
                  </a:solidFill>
                  <a:effectLst/>
                  <a:ea typeface="MS Mincho" panose="02020609040205080304" pitchFamily="49" charset="-128"/>
                </a:rPr>
                <a:t>Lic. Reyna Erika Barragán</a:t>
              </a:r>
              <a:r>
                <a:rPr lang="es-MX" sz="900" b="1" kern="1200" baseline="0" dirty="0">
                  <a:solidFill>
                    <a:srgbClr val="000000"/>
                  </a:solidFill>
                  <a:effectLst/>
                  <a:ea typeface="MS Mincho" panose="02020609040205080304" pitchFamily="49" charset="-128"/>
                </a:rPr>
                <a:t> Arcos</a:t>
              </a:r>
              <a:endParaRPr lang="es-MX" sz="900" b="1" kern="1200" dirty="0">
                <a:solidFill>
                  <a:srgbClr val="000000"/>
                </a:solidFill>
                <a:effectLst/>
                <a:ea typeface="MS Mincho" panose="02020609040205080304" pitchFamily="49" charset="-128"/>
              </a:endParaRPr>
            </a:p>
            <a:p>
              <a:pPr algn="ctr">
                <a:spcAft>
                  <a:spcPts val="0"/>
                </a:spcAft>
              </a:pPr>
              <a:r>
                <a:rPr lang="es-MX" sz="900" b="1" kern="1200" dirty="0">
                  <a:solidFill>
                    <a:srgbClr val="000000"/>
                  </a:solidFill>
                  <a:effectLst/>
                  <a:ea typeface="MS Mincho" panose="02020609040205080304" pitchFamily="49" charset="-128"/>
                </a:rPr>
                <a:t>Jefa de la oficina de </a:t>
              </a:r>
              <a:r>
                <a:rPr lang="es-MX" sz="900" b="1" kern="1200" dirty="0" err="1">
                  <a:solidFill>
                    <a:srgbClr val="000000"/>
                  </a:solidFill>
                  <a:effectLst/>
                  <a:ea typeface="MS Mincho" panose="02020609040205080304" pitchFamily="49" charset="-128"/>
                </a:rPr>
                <a:t>Microplaneación</a:t>
              </a:r>
              <a:r>
                <a:rPr lang="es-MX" sz="900" b="1" kern="1200" dirty="0">
                  <a:solidFill>
                    <a:srgbClr val="000000"/>
                  </a:solidFill>
                  <a:effectLst/>
                  <a:ea typeface="MS Mincho" panose="02020609040205080304" pitchFamily="49" charset="-128"/>
                </a:rPr>
                <a:t>,</a:t>
              </a:r>
              <a:r>
                <a:rPr lang="es-MX" sz="900" b="1" kern="1200" baseline="0" dirty="0">
                  <a:solidFill>
                    <a:srgbClr val="000000"/>
                  </a:solidFill>
                  <a:effectLst/>
                  <a:ea typeface="MS Mincho" panose="02020609040205080304" pitchFamily="49" charset="-128"/>
                </a:rPr>
                <a:t> </a:t>
              </a:r>
            </a:p>
            <a:p>
              <a:pPr algn="ctr">
                <a:spcAft>
                  <a:spcPts val="0"/>
                </a:spcAft>
              </a:pPr>
              <a:r>
                <a:rPr lang="es-MX" sz="900" b="1" kern="1200" baseline="0" dirty="0">
                  <a:solidFill>
                    <a:srgbClr val="000000"/>
                  </a:solidFill>
                  <a:effectLst/>
                  <a:ea typeface="MS Mincho" panose="02020609040205080304" pitchFamily="49" charset="-128"/>
                </a:rPr>
                <a:t>Seguimiento y Evaluación</a:t>
              </a:r>
              <a:endParaRPr lang="es-MX" sz="900" b="1" kern="1200" dirty="0">
                <a:solidFill>
                  <a:srgbClr val="000000"/>
                </a:solidFill>
                <a:effectLst/>
                <a:ea typeface="MS Mincho" panose="02020609040205080304" pitchFamily="49" charset="-128"/>
              </a:endParaRPr>
            </a:p>
          </p:txBody>
        </p:sp>
        <p:sp>
          <p:nvSpPr>
            <p:cNvPr id="7" name="27 CuadroTexto">
              <a:extLst>
                <a:ext uri="{FF2B5EF4-FFF2-40B4-BE49-F238E27FC236}">
                  <a16:creationId xmlns:a16="http://schemas.microsoft.com/office/drawing/2014/main" id="{00000000-0008-0000-0000-000018000000}"/>
                </a:ext>
              </a:extLst>
            </p:cNvPr>
            <p:cNvSpPr txBox="1"/>
            <p:nvPr/>
          </p:nvSpPr>
          <p:spPr>
            <a:xfrm>
              <a:off x="3362829" y="253877"/>
              <a:ext cx="3836724" cy="16900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spcAft>
                  <a:spcPts val="0"/>
                </a:spcAft>
              </a:pPr>
              <a:r>
                <a:rPr lang="es-MX" sz="900" b="1">
                  <a:solidFill>
                    <a:schemeClr val="dk1"/>
                  </a:solidFill>
                  <a:effectLst/>
                </a:rPr>
                <a:t>Revisó</a:t>
              </a:r>
            </a:p>
            <a:p>
              <a:pPr algn="ctr">
                <a:spcAft>
                  <a:spcPts val="0"/>
                </a:spcAft>
              </a:pPr>
              <a:endParaRPr lang="es-MX" sz="900" b="1">
                <a:solidFill>
                  <a:schemeClr val="dk1"/>
                </a:solidFill>
                <a:effectLst/>
              </a:endParaRPr>
            </a:p>
            <a:p>
              <a:pPr algn="ctr">
                <a:spcAft>
                  <a:spcPts val="0"/>
                </a:spcAft>
              </a:pPr>
              <a:r>
                <a:rPr lang="es-MX" sz="900" kern="1200">
                  <a:solidFill>
                    <a:srgbClr val="000000"/>
                  </a:solidFill>
                  <a:effectLst/>
                  <a:ea typeface="MS Mincho" panose="02020609040205080304" pitchFamily="49" charset="-128"/>
                </a:rPr>
                <a:t>____________________________________</a:t>
              </a:r>
              <a:r>
                <a:rPr lang="es-MX" sz="900" b="1" kern="1200">
                  <a:solidFill>
                    <a:srgbClr val="000000"/>
                  </a:solidFill>
                  <a:effectLst/>
                  <a:ea typeface="MS Mincho" panose="02020609040205080304" pitchFamily="49" charset="-128"/>
                </a:rPr>
                <a:t> </a:t>
              </a:r>
            </a:p>
            <a:p>
              <a:pPr algn="ctr"/>
              <a:r>
                <a:rPr lang="es-MX" sz="900" b="1">
                  <a:solidFill>
                    <a:schemeClr val="dk1"/>
                  </a:solidFill>
                  <a:effectLst/>
                </a:rPr>
                <a:t>L.C. David Temiquelt Cruz</a:t>
              </a:r>
              <a:endParaRPr lang="es-MX" sz="900">
                <a:effectLst/>
              </a:endParaRPr>
            </a:p>
            <a:p>
              <a:pPr algn="ctr"/>
              <a:r>
                <a:rPr lang="es-MX" sz="900" b="1">
                  <a:solidFill>
                    <a:schemeClr val="dk1"/>
                  </a:solidFill>
                  <a:effectLst/>
                </a:rPr>
                <a:t>Jefe del Departamento de Planeación </a:t>
              </a:r>
              <a:endParaRPr lang="es-MX" sz="900">
                <a:effectLst/>
              </a:endParaRPr>
            </a:p>
            <a:p>
              <a:pPr algn="ctr"/>
              <a:r>
                <a:rPr lang="es-MX" sz="900" b="1">
                  <a:solidFill>
                    <a:schemeClr val="dk1"/>
                  </a:solidFill>
                  <a:effectLst/>
                </a:rPr>
                <a:t>y Seguimiento Operativo</a:t>
              </a:r>
              <a:endParaRPr lang="es-MX" sz="900">
                <a:effectLst/>
              </a:endParaRPr>
            </a:p>
            <a:p>
              <a:pPr algn="ctr">
                <a:spcAft>
                  <a:spcPts val="0"/>
                </a:spcAft>
              </a:pPr>
              <a:endParaRPr lang="es-MX" sz="900">
                <a:effectLst/>
                <a:latin typeface="Times New Roman" panose="02020603050405020304" pitchFamily="18" charset="0"/>
                <a:ea typeface="MS Mincho" panose="02020609040205080304" pitchFamily="49" charset="-128"/>
              </a:endParaRPr>
            </a:p>
          </p:txBody>
        </p:sp>
        <p:sp>
          <p:nvSpPr>
            <p:cNvPr id="8" name="9 CuadroTexto">
              <a:extLst>
                <a:ext uri="{FF2B5EF4-FFF2-40B4-BE49-F238E27FC236}">
                  <a16:creationId xmlns:a16="http://schemas.microsoft.com/office/drawing/2014/main" id="{00000000-0008-0000-0000-000019000000}"/>
                </a:ext>
              </a:extLst>
            </p:cNvPr>
            <p:cNvSpPr txBox="1"/>
            <p:nvPr/>
          </p:nvSpPr>
          <p:spPr>
            <a:xfrm>
              <a:off x="6877917" y="0"/>
              <a:ext cx="3627121" cy="17587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900" b="1" dirty="0">
                  <a:solidFill>
                    <a:schemeClr val="dk1"/>
                  </a:solidFill>
                  <a:effectLst/>
                  <a:latin typeface="+mn-lt"/>
                </a:rPr>
                <a:t>Autorizó</a:t>
              </a:r>
            </a:p>
            <a:p>
              <a:pPr algn="ctr"/>
              <a:endParaRPr lang="es-MX" sz="900" b="1" dirty="0">
                <a:solidFill>
                  <a:schemeClr val="dk1"/>
                </a:solidFill>
                <a:effectLst/>
                <a:latin typeface="+mn-lt"/>
              </a:endParaRPr>
            </a:p>
            <a:p>
              <a:pPr algn="ctr"/>
              <a:r>
                <a:rPr lang="es-MX" sz="900" dirty="0">
                  <a:latin typeface="+mn-lt"/>
                </a:rPr>
                <a:t>_________________________________</a:t>
              </a:r>
            </a:p>
            <a:p>
              <a:pPr algn="ctr"/>
              <a:r>
                <a:rPr lang="es-MX" sz="900" b="1" dirty="0">
                  <a:latin typeface="+mn-lt"/>
                  <a:cs typeface="Arial" panose="020B0604020202020204" pitchFamily="34" charset="0"/>
                </a:rPr>
                <a:t>Abg.</a:t>
              </a:r>
              <a:r>
                <a:rPr lang="es-MX" sz="900" b="1" baseline="0" dirty="0">
                  <a:latin typeface="+mn-lt"/>
                  <a:cs typeface="Arial" panose="020B0604020202020204" pitchFamily="34" charset="0"/>
                </a:rPr>
                <a:t> Arturo Salgado Reséndiz</a:t>
              </a:r>
            </a:p>
            <a:p>
              <a:pPr algn="ctr"/>
              <a:r>
                <a:rPr lang="es-MX" sz="900" b="1" baseline="0" dirty="0">
                  <a:effectLst/>
                  <a:latin typeface="+mn-lt"/>
                  <a:cs typeface="Arial" panose="020B0604020202020204" pitchFamily="34" charset="0"/>
                </a:rPr>
                <a:t>Director General</a:t>
              </a:r>
              <a:endParaRPr lang="es-MX" sz="900" dirty="0">
                <a:effectLst/>
                <a:latin typeface="+mn-lt"/>
              </a:endParaRPr>
            </a:p>
          </p:txBody>
        </p:sp>
      </p:grpSp>
    </p:spTree>
    <p:extLst>
      <p:ext uri="{BB962C8B-B14F-4D97-AF65-F5344CB8AC3E}">
        <p14:creationId xmlns:p14="http://schemas.microsoft.com/office/powerpoint/2010/main" val="1719001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5"/>
          <p:cNvSpPr txBox="1"/>
          <p:nvPr/>
        </p:nvSpPr>
        <p:spPr>
          <a:xfrm>
            <a:off x="335833" y="135424"/>
            <a:ext cx="4601927" cy="646331"/>
          </a:xfrm>
          <a:prstGeom prst="rect">
            <a:avLst/>
          </a:prstGeom>
          <a:noFill/>
        </p:spPr>
        <p:txBody>
          <a:bodyPr wrap="square" rtlCol="0">
            <a:spAutoFit/>
          </a:bodyPr>
          <a:lstStyle/>
          <a:p>
            <a:pPr algn="ctr"/>
            <a:r>
              <a:rPr lang="es-MX" sz="3600" b="1" dirty="0">
                <a:solidFill>
                  <a:schemeClr val="accent4">
                    <a:lumMod val="75000"/>
                  </a:schemeClr>
                </a:solidFill>
              </a:rPr>
              <a:t>5. Árbol de objetivos</a:t>
            </a:r>
          </a:p>
        </p:txBody>
      </p:sp>
      <p:pic>
        <p:nvPicPr>
          <p:cNvPr id="1027" name="Picture 3"/>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9432" t="21178" r="19999" b="8511"/>
          <a:stretch/>
        </p:blipFill>
        <p:spPr bwMode="auto">
          <a:xfrm>
            <a:off x="541905" y="846033"/>
            <a:ext cx="8268809" cy="4634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14 Grupo">
            <a:extLst>
              <a:ext uri="{FF2B5EF4-FFF2-40B4-BE49-F238E27FC236}">
                <a16:creationId xmlns:a16="http://schemas.microsoft.com/office/drawing/2014/main" id="{00000000-0008-0000-0000-000016000000}"/>
              </a:ext>
            </a:extLst>
          </p:cNvPr>
          <p:cNvGrpSpPr/>
          <p:nvPr/>
        </p:nvGrpSpPr>
        <p:grpSpPr>
          <a:xfrm>
            <a:off x="2314124" y="5522411"/>
            <a:ext cx="6555403" cy="1140421"/>
            <a:chOff x="0" y="0"/>
            <a:chExt cx="10505038" cy="1943925"/>
          </a:xfrm>
        </p:grpSpPr>
        <p:sp>
          <p:nvSpPr>
            <p:cNvPr id="7" name="13 CuadroTexto">
              <a:extLst>
                <a:ext uri="{FF2B5EF4-FFF2-40B4-BE49-F238E27FC236}">
                  <a16:creationId xmlns:a16="http://schemas.microsoft.com/office/drawing/2014/main" id="{00000000-0008-0000-0000-000017000000}"/>
                </a:ext>
              </a:extLst>
            </p:cNvPr>
            <p:cNvSpPr txBox="1"/>
            <p:nvPr/>
          </p:nvSpPr>
          <p:spPr>
            <a:xfrm>
              <a:off x="0" y="252712"/>
              <a:ext cx="3720523" cy="15249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0" marR="0" indent="0" algn="ctr" defTabSz="914400" eaLnBrk="1" fontAlgn="auto" latinLnBrk="0" hangingPunct="1">
                <a:lnSpc>
                  <a:spcPct val="100000"/>
                </a:lnSpc>
                <a:spcBef>
                  <a:spcPts val="0"/>
                </a:spcBef>
                <a:spcAft>
                  <a:spcPts val="0"/>
                </a:spcAft>
                <a:buClrTx/>
                <a:buSzTx/>
                <a:buFontTx/>
                <a:buNone/>
                <a:tabLst/>
                <a:defRPr/>
              </a:pPr>
              <a:r>
                <a:rPr lang="es-MX" sz="900" b="1" dirty="0">
                  <a:solidFill>
                    <a:schemeClr val="dk1"/>
                  </a:solidFill>
                  <a:effectLst/>
                </a:rPr>
                <a:t>Elaboró</a:t>
              </a:r>
            </a:p>
            <a:p>
              <a:pPr marL="0" marR="0" indent="0" algn="ctr" defTabSz="914400" eaLnBrk="1" fontAlgn="auto" latinLnBrk="0" hangingPunct="1">
                <a:lnSpc>
                  <a:spcPct val="100000"/>
                </a:lnSpc>
                <a:spcBef>
                  <a:spcPts val="0"/>
                </a:spcBef>
                <a:spcAft>
                  <a:spcPts val="0"/>
                </a:spcAft>
                <a:buClrTx/>
                <a:buSzTx/>
                <a:buFontTx/>
                <a:buNone/>
                <a:tabLst/>
                <a:defRPr/>
              </a:pPr>
              <a:endParaRPr lang="es-MX" sz="900" dirty="0">
                <a:effectLst/>
              </a:endParaRPr>
            </a:p>
            <a:p>
              <a:pPr algn="ctr">
                <a:spcAft>
                  <a:spcPts val="0"/>
                </a:spcAft>
              </a:pPr>
              <a:r>
                <a:rPr lang="es-MX" sz="900" kern="1200" dirty="0">
                  <a:solidFill>
                    <a:srgbClr val="000000"/>
                  </a:solidFill>
                  <a:effectLst/>
                  <a:ea typeface="MS Mincho" panose="02020609040205080304" pitchFamily="49" charset="-128"/>
                </a:rPr>
                <a:t>______________________________</a:t>
              </a:r>
              <a:endParaRPr lang="es-MX" sz="900" dirty="0">
                <a:effectLst/>
                <a:latin typeface="Times New Roman" panose="02020603050405020304" pitchFamily="18" charset="0"/>
                <a:ea typeface="MS Mincho" panose="02020609040205080304" pitchFamily="49" charset="-128"/>
              </a:endParaRPr>
            </a:p>
            <a:p>
              <a:pPr algn="ctr">
                <a:spcAft>
                  <a:spcPts val="0"/>
                </a:spcAft>
              </a:pPr>
              <a:r>
                <a:rPr lang="es-MX" sz="900" b="1" kern="1200" dirty="0">
                  <a:solidFill>
                    <a:srgbClr val="000000"/>
                  </a:solidFill>
                  <a:effectLst/>
                  <a:ea typeface="MS Mincho" panose="02020609040205080304" pitchFamily="49" charset="-128"/>
                </a:rPr>
                <a:t>Lic. Reyna Erika Barragán</a:t>
              </a:r>
              <a:r>
                <a:rPr lang="es-MX" sz="900" b="1" kern="1200" baseline="0" dirty="0">
                  <a:solidFill>
                    <a:srgbClr val="000000"/>
                  </a:solidFill>
                  <a:effectLst/>
                  <a:ea typeface="MS Mincho" panose="02020609040205080304" pitchFamily="49" charset="-128"/>
                </a:rPr>
                <a:t> Arcos</a:t>
              </a:r>
              <a:endParaRPr lang="es-MX" sz="900" b="1" kern="1200" dirty="0">
                <a:solidFill>
                  <a:srgbClr val="000000"/>
                </a:solidFill>
                <a:effectLst/>
                <a:ea typeface="MS Mincho" panose="02020609040205080304" pitchFamily="49" charset="-128"/>
              </a:endParaRPr>
            </a:p>
            <a:p>
              <a:pPr algn="ctr">
                <a:spcAft>
                  <a:spcPts val="0"/>
                </a:spcAft>
              </a:pPr>
              <a:r>
                <a:rPr lang="es-MX" sz="900" b="1" kern="1200" dirty="0">
                  <a:solidFill>
                    <a:srgbClr val="000000"/>
                  </a:solidFill>
                  <a:effectLst/>
                  <a:ea typeface="MS Mincho" panose="02020609040205080304" pitchFamily="49" charset="-128"/>
                </a:rPr>
                <a:t>Jefa de la oficina de </a:t>
              </a:r>
              <a:r>
                <a:rPr lang="es-MX" sz="900" b="1" kern="1200" dirty="0" err="1">
                  <a:solidFill>
                    <a:srgbClr val="000000"/>
                  </a:solidFill>
                  <a:effectLst/>
                  <a:ea typeface="MS Mincho" panose="02020609040205080304" pitchFamily="49" charset="-128"/>
                </a:rPr>
                <a:t>Microplaneación</a:t>
              </a:r>
              <a:r>
                <a:rPr lang="es-MX" sz="900" b="1" kern="1200" dirty="0">
                  <a:solidFill>
                    <a:srgbClr val="000000"/>
                  </a:solidFill>
                  <a:effectLst/>
                  <a:ea typeface="MS Mincho" panose="02020609040205080304" pitchFamily="49" charset="-128"/>
                </a:rPr>
                <a:t>,</a:t>
              </a:r>
              <a:r>
                <a:rPr lang="es-MX" sz="900" b="1" kern="1200" baseline="0" dirty="0">
                  <a:solidFill>
                    <a:srgbClr val="000000"/>
                  </a:solidFill>
                  <a:effectLst/>
                  <a:ea typeface="MS Mincho" panose="02020609040205080304" pitchFamily="49" charset="-128"/>
                </a:rPr>
                <a:t> </a:t>
              </a:r>
            </a:p>
            <a:p>
              <a:pPr algn="ctr">
                <a:spcAft>
                  <a:spcPts val="0"/>
                </a:spcAft>
              </a:pPr>
              <a:r>
                <a:rPr lang="es-MX" sz="900" b="1" kern="1200" baseline="0" dirty="0">
                  <a:solidFill>
                    <a:srgbClr val="000000"/>
                  </a:solidFill>
                  <a:effectLst/>
                  <a:ea typeface="MS Mincho" panose="02020609040205080304" pitchFamily="49" charset="-128"/>
                </a:rPr>
                <a:t>Seguimiento y Evaluación</a:t>
              </a:r>
              <a:endParaRPr lang="es-MX" sz="900" b="1" kern="1200" dirty="0">
                <a:solidFill>
                  <a:srgbClr val="000000"/>
                </a:solidFill>
                <a:effectLst/>
                <a:ea typeface="MS Mincho" panose="02020609040205080304" pitchFamily="49" charset="-128"/>
              </a:endParaRPr>
            </a:p>
          </p:txBody>
        </p:sp>
        <p:sp>
          <p:nvSpPr>
            <p:cNvPr id="8" name="27 CuadroTexto">
              <a:extLst>
                <a:ext uri="{FF2B5EF4-FFF2-40B4-BE49-F238E27FC236}">
                  <a16:creationId xmlns:a16="http://schemas.microsoft.com/office/drawing/2014/main" id="{00000000-0008-0000-0000-000018000000}"/>
                </a:ext>
              </a:extLst>
            </p:cNvPr>
            <p:cNvSpPr txBox="1"/>
            <p:nvPr/>
          </p:nvSpPr>
          <p:spPr>
            <a:xfrm>
              <a:off x="3362829" y="253877"/>
              <a:ext cx="3836724" cy="16900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spcAft>
                  <a:spcPts val="0"/>
                </a:spcAft>
              </a:pPr>
              <a:r>
                <a:rPr lang="es-MX" sz="900" b="1">
                  <a:solidFill>
                    <a:schemeClr val="dk1"/>
                  </a:solidFill>
                  <a:effectLst/>
                </a:rPr>
                <a:t>Revisó</a:t>
              </a:r>
            </a:p>
            <a:p>
              <a:pPr algn="ctr">
                <a:spcAft>
                  <a:spcPts val="0"/>
                </a:spcAft>
              </a:pPr>
              <a:endParaRPr lang="es-MX" sz="900" b="1">
                <a:solidFill>
                  <a:schemeClr val="dk1"/>
                </a:solidFill>
                <a:effectLst/>
              </a:endParaRPr>
            </a:p>
            <a:p>
              <a:pPr algn="ctr">
                <a:spcAft>
                  <a:spcPts val="0"/>
                </a:spcAft>
              </a:pPr>
              <a:r>
                <a:rPr lang="es-MX" sz="900" kern="1200">
                  <a:solidFill>
                    <a:srgbClr val="000000"/>
                  </a:solidFill>
                  <a:effectLst/>
                  <a:ea typeface="MS Mincho" panose="02020609040205080304" pitchFamily="49" charset="-128"/>
                </a:rPr>
                <a:t>____________________________________</a:t>
              </a:r>
              <a:r>
                <a:rPr lang="es-MX" sz="900" b="1" kern="1200">
                  <a:solidFill>
                    <a:srgbClr val="000000"/>
                  </a:solidFill>
                  <a:effectLst/>
                  <a:ea typeface="MS Mincho" panose="02020609040205080304" pitchFamily="49" charset="-128"/>
                </a:rPr>
                <a:t> </a:t>
              </a:r>
            </a:p>
            <a:p>
              <a:pPr algn="ctr"/>
              <a:r>
                <a:rPr lang="es-MX" sz="900" b="1">
                  <a:solidFill>
                    <a:schemeClr val="dk1"/>
                  </a:solidFill>
                  <a:effectLst/>
                </a:rPr>
                <a:t>L.C. David Temiquelt Cruz</a:t>
              </a:r>
              <a:endParaRPr lang="es-MX" sz="900">
                <a:effectLst/>
              </a:endParaRPr>
            </a:p>
            <a:p>
              <a:pPr algn="ctr"/>
              <a:r>
                <a:rPr lang="es-MX" sz="900" b="1">
                  <a:solidFill>
                    <a:schemeClr val="dk1"/>
                  </a:solidFill>
                  <a:effectLst/>
                </a:rPr>
                <a:t>Jefe del Departamento de Planeación </a:t>
              </a:r>
              <a:endParaRPr lang="es-MX" sz="900">
                <a:effectLst/>
              </a:endParaRPr>
            </a:p>
            <a:p>
              <a:pPr algn="ctr"/>
              <a:r>
                <a:rPr lang="es-MX" sz="900" b="1">
                  <a:solidFill>
                    <a:schemeClr val="dk1"/>
                  </a:solidFill>
                  <a:effectLst/>
                </a:rPr>
                <a:t>y Seguimiento Operativo</a:t>
              </a:r>
              <a:endParaRPr lang="es-MX" sz="900">
                <a:effectLst/>
              </a:endParaRPr>
            </a:p>
            <a:p>
              <a:pPr algn="ctr">
                <a:spcAft>
                  <a:spcPts val="0"/>
                </a:spcAft>
              </a:pPr>
              <a:endParaRPr lang="es-MX" sz="900">
                <a:effectLst/>
                <a:latin typeface="Times New Roman" panose="02020603050405020304" pitchFamily="18" charset="0"/>
                <a:ea typeface="MS Mincho" panose="02020609040205080304" pitchFamily="49" charset="-128"/>
              </a:endParaRPr>
            </a:p>
          </p:txBody>
        </p:sp>
        <p:sp>
          <p:nvSpPr>
            <p:cNvPr id="9" name="9 CuadroTexto">
              <a:extLst>
                <a:ext uri="{FF2B5EF4-FFF2-40B4-BE49-F238E27FC236}">
                  <a16:creationId xmlns:a16="http://schemas.microsoft.com/office/drawing/2014/main" id="{00000000-0008-0000-0000-000019000000}"/>
                </a:ext>
              </a:extLst>
            </p:cNvPr>
            <p:cNvSpPr txBox="1"/>
            <p:nvPr/>
          </p:nvSpPr>
          <p:spPr>
            <a:xfrm>
              <a:off x="6877917" y="0"/>
              <a:ext cx="3627121" cy="17587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s-MX" sz="900" b="1" dirty="0">
                  <a:solidFill>
                    <a:schemeClr val="dk1"/>
                  </a:solidFill>
                  <a:effectLst/>
                  <a:latin typeface="+mn-lt"/>
                </a:rPr>
                <a:t>Autorizó</a:t>
              </a:r>
            </a:p>
            <a:p>
              <a:pPr algn="ctr"/>
              <a:endParaRPr lang="es-MX" sz="900" b="1" dirty="0">
                <a:solidFill>
                  <a:schemeClr val="dk1"/>
                </a:solidFill>
                <a:effectLst/>
                <a:latin typeface="+mn-lt"/>
              </a:endParaRPr>
            </a:p>
            <a:p>
              <a:pPr algn="ctr"/>
              <a:r>
                <a:rPr lang="es-MX" sz="900" dirty="0">
                  <a:latin typeface="+mn-lt"/>
                </a:rPr>
                <a:t>_________________________________</a:t>
              </a:r>
            </a:p>
            <a:p>
              <a:pPr algn="ctr"/>
              <a:r>
                <a:rPr lang="es-MX" sz="900" b="1" dirty="0">
                  <a:latin typeface="+mn-lt"/>
                  <a:cs typeface="Arial" panose="020B0604020202020204" pitchFamily="34" charset="0"/>
                </a:rPr>
                <a:t>Abg.</a:t>
              </a:r>
              <a:r>
                <a:rPr lang="es-MX" sz="900" b="1" baseline="0" dirty="0">
                  <a:latin typeface="+mn-lt"/>
                  <a:cs typeface="Arial" panose="020B0604020202020204" pitchFamily="34" charset="0"/>
                </a:rPr>
                <a:t> Arturo Salgado Reséndiz</a:t>
              </a:r>
            </a:p>
            <a:p>
              <a:pPr algn="ctr"/>
              <a:r>
                <a:rPr lang="es-MX" sz="900" b="1" baseline="0" dirty="0">
                  <a:effectLst/>
                  <a:latin typeface="+mn-lt"/>
                  <a:cs typeface="Arial" panose="020B0604020202020204" pitchFamily="34" charset="0"/>
                </a:rPr>
                <a:t>Director General</a:t>
              </a:r>
              <a:endParaRPr lang="es-MX" sz="900" dirty="0">
                <a:effectLst/>
                <a:latin typeface="+mn-lt"/>
              </a:endParaRPr>
            </a:p>
          </p:txBody>
        </p:sp>
      </p:grpSp>
    </p:spTree>
    <p:extLst>
      <p:ext uri="{BB962C8B-B14F-4D97-AF65-F5344CB8AC3E}">
        <p14:creationId xmlns:p14="http://schemas.microsoft.com/office/powerpoint/2010/main" val="223526918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257</TotalTime>
  <Words>967</Words>
  <Application>Microsoft Office PowerPoint</Application>
  <PresentationFormat>Carta (216 x 279 mm)</PresentationFormat>
  <Paragraphs>154</Paragraphs>
  <Slides>17</Slides>
  <Notes>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17</vt:i4>
      </vt:variant>
    </vt:vector>
  </HeadingPairs>
  <TitlesOfParts>
    <vt:vector size="24" baseType="lpstr">
      <vt:lpstr>MS Mincho</vt:lpstr>
      <vt:lpstr>Arial</vt:lpstr>
      <vt:lpstr>Calibri</vt:lpstr>
      <vt:lpstr>Cambria</vt:lpstr>
      <vt:lpstr>Noto Sans</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Antonio Fouilloux Davila</dc:creator>
  <cp:lastModifiedBy>David Temiquelt Cruz</cp:lastModifiedBy>
  <cp:revision>37</cp:revision>
  <cp:lastPrinted>2025-01-31T17:41:28Z</cp:lastPrinted>
  <dcterms:created xsi:type="dcterms:W3CDTF">2025-01-13T19:20:33Z</dcterms:created>
  <dcterms:modified xsi:type="dcterms:W3CDTF">2025-01-31T17:54:58Z</dcterms:modified>
</cp:coreProperties>
</file>