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378" r:id="rId2"/>
    <p:sldId id="379" r:id="rId3"/>
    <p:sldId id="380" r:id="rId4"/>
    <p:sldId id="381" r:id="rId5"/>
    <p:sldId id="382" r:id="rId6"/>
    <p:sldId id="385" r:id="rId7"/>
    <p:sldId id="383" r:id="rId8"/>
    <p:sldId id="384" r:id="rId9"/>
  </p:sldIdLst>
  <p:sldSz cx="9144000" cy="6858000" type="screen4x3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uenta Microsoft" initials="CM" lastIdx="1" clrIdx="0">
    <p:extLst>
      <p:ext uri="{19B8F6BF-5375-455C-9EA6-DF929625EA0E}">
        <p15:presenceInfo xmlns:p15="http://schemas.microsoft.com/office/powerpoint/2012/main" userId="95e2c3ab8d6c859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93"/>
    <p:restoredTop sz="93342"/>
  </p:normalViewPr>
  <p:slideViewPr>
    <p:cSldViewPr snapToGrid="0" snapToObjects="1">
      <p:cViewPr varScale="1">
        <p:scale>
          <a:sx n="95" d="100"/>
          <a:sy n="95" d="100"/>
        </p:scale>
        <p:origin x="249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D4D2A-CAEC-4FB4-BB60-F8502A7C7F1C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6" y="4473576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AD0A0-08CD-45C7-9D21-C3897EF166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3286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4157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8358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967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766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6487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5024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3300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3716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5148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15937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17688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307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5B0B5A03-EC19-0693-6806-B9367F36BA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462511"/>
              </p:ext>
            </p:extLst>
          </p:nvPr>
        </p:nvGraphicFramePr>
        <p:xfrm>
          <a:off x="1629314" y="130602"/>
          <a:ext cx="7402543" cy="6648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2543">
                  <a:extLst>
                    <a:ext uri="{9D8B030D-6E8A-4147-A177-3AD203B41FA5}">
                      <a16:colId xmlns:a16="http://schemas.microsoft.com/office/drawing/2014/main" val="665741997"/>
                    </a:ext>
                  </a:extLst>
                </a:gridCol>
              </a:tblGrid>
              <a:tr h="2276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500" b="1" u="none" strike="noStrike" dirty="0">
                          <a:effectLst/>
                        </a:rPr>
                        <a:t>UNIVERSIDAD AUTÓNOMA DE GUERRERO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805525226"/>
                  </a:ext>
                </a:extLst>
              </a:tr>
              <a:tr h="19828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300" u="none" strike="noStrike" dirty="0">
                          <a:effectLst/>
                        </a:rPr>
                        <a:t>DIRECCIÓN GENERAL DE INFRAESTRUCTURA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214838658"/>
                  </a:ext>
                </a:extLst>
              </a:tr>
              <a:tr h="22211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DIRECCIÓN CONSTRUCCIÓN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3825778021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847765" y="1398479"/>
            <a:ext cx="8067635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Visión </a:t>
            </a:r>
            <a:r>
              <a:rPr lang="es-MX" b="1" dirty="0" err="1"/>
              <a:t>UAGro</a:t>
            </a:r>
            <a:r>
              <a:rPr lang="es-MX" b="1" dirty="0"/>
              <a:t> 2027</a:t>
            </a:r>
          </a:p>
          <a:p>
            <a:endParaRPr lang="es-MX" b="1" dirty="0"/>
          </a:p>
          <a:p>
            <a:pPr algn="just"/>
            <a:r>
              <a:rPr lang="es-MX" sz="1400" dirty="0"/>
              <a:t>La visión 2027 define las características clave que identificarán el estado de la </a:t>
            </a:r>
            <a:r>
              <a:rPr lang="es-MX" sz="1400" dirty="0" err="1"/>
              <a:t>UAGro</a:t>
            </a:r>
            <a:r>
              <a:rPr lang="es-MX" sz="1400" dirty="0"/>
              <a:t> al finalizar la gestión 2023-2027. Esta visión se fundamenta en garantizar los principios asociados a los derechos universitarios, la calidad educativa y la pertinencia de nuestros programas y actividades. Además, está orientada a adaptarse y responder a los cambios significativos que están redefiniendo la educación superior en Guerrero, en nuestro país y en el contexto global. En esta perspectiva se propone la Visión </a:t>
            </a:r>
            <a:r>
              <a:rPr lang="es-MX" sz="1400" dirty="0" err="1"/>
              <a:t>UAGro</a:t>
            </a:r>
            <a:r>
              <a:rPr lang="es-MX" sz="1400" dirty="0"/>
              <a:t> 2027 en los siguientes términos: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dirty="0"/>
              <a:t>La Universidad Autónoma de Guerrero en el año 2027 es un referente a nivel nacional e internacional por su contribución a la mejora de la calidad educativa, inclusión, equidad y un compromiso con la responsabilidad social y el desarrollo sustentable de la sociedad.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dirty="0"/>
              <a:t>Para lograr esta visión es necesario apoyarse en una estructura académica y administrativa funcional y acreditada, comprometida con el quehacer universitario, y el ejercicio con transparencia y rendición de cuentas.</a:t>
            </a:r>
          </a:p>
          <a:p>
            <a:endParaRPr lang="es-MX" b="1" dirty="0"/>
          </a:p>
        </p:txBody>
      </p:sp>
    </p:spTree>
    <p:extLst>
      <p:ext uri="{BB962C8B-B14F-4D97-AF65-F5344CB8AC3E}">
        <p14:creationId xmlns:p14="http://schemas.microsoft.com/office/powerpoint/2010/main" val="1653187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5B0B5A03-EC19-0693-6806-B9367F36BA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462511"/>
              </p:ext>
            </p:extLst>
          </p:nvPr>
        </p:nvGraphicFramePr>
        <p:xfrm>
          <a:off x="1629314" y="130602"/>
          <a:ext cx="7402543" cy="6648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2543">
                  <a:extLst>
                    <a:ext uri="{9D8B030D-6E8A-4147-A177-3AD203B41FA5}">
                      <a16:colId xmlns:a16="http://schemas.microsoft.com/office/drawing/2014/main" val="665741997"/>
                    </a:ext>
                  </a:extLst>
                </a:gridCol>
              </a:tblGrid>
              <a:tr h="2276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500" b="1" u="none" strike="noStrike" dirty="0">
                          <a:effectLst/>
                        </a:rPr>
                        <a:t>UNIVERSIDAD AUTÓNOMA DE GUERRERO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805525226"/>
                  </a:ext>
                </a:extLst>
              </a:tr>
              <a:tr h="19828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300" u="none" strike="noStrike" dirty="0">
                          <a:effectLst/>
                        </a:rPr>
                        <a:t>DIRECCIÓN GENERAL DE INFRAESTRUCTURA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214838658"/>
                  </a:ext>
                </a:extLst>
              </a:tr>
              <a:tr h="22211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DIRECCIÓN CONSTRUCCIÓN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3825778021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637953" y="1190098"/>
            <a:ext cx="8240233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Principios Institucionales</a:t>
            </a:r>
          </a:p>
          <a:p>
            <a:pPr algn="just"/>
            <a:r>
              <a:rPr lang="es-MX" sz="1400" dirty="0"/>
              <a:t>Los principios que orientan el camino de la </a:t>
            </a:r>
            <a:r>
              <a:rPr lang="es-MX" sz="1400" dirty="0" err="1"/>
              <a:t>UAGro</a:t>
            </a:r>
            <a:r>
              <a:rPr lang="es-MX" sz="1400" dirty="0"/>
              <a:t> están profundamente arraigados en su historia y reflejan su</a:t>
            </a:r>
          </a:p>
          <a:p>
            <a:pPr algn="just"/>
            <a:r>
              <a:rPr lang="es-MX" sz="1400" dirty="0"/>
              <a:t>compromiso de servir a la sociedad guerrerense. Con un enfoque especial en la inclusión, la universidad pone en relieve su dedicación a trabajar en favor de los sectores más desfavorecidos y vulnerables de la sociedad. Este compromiso se manifiesta tanto en la formación de estudiantes de bachillerato, licenciatura y posgrado, como en su labor de extensión, y se muestra en nuestro lema: “Universidad de calidad con inclusión social”. Cabe señalar algunos de los principios que guían las acciones: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1. Autonomía</a:t>
            </a:r>
          </a:p>
          <a:p>
            <a:pPr algn="just"/>
            <a:r>
              <a:rPr lang="es-MX" sz="1400" dirty="0"/>
              <a:t>La autonomía universitaria es un principio que permite a la universidad autogobernarse, </a:t>
            </a:r>
            <a:r>
              <a:rPr lang="es-MX" sz="1400" dirty="0" err="1"/>
              <a:t>autonormarse</a:t>
            </a:r>
            <a:r>
              <a:rPr lang="es-MX" sz="1400" dirty="0"/>
              <a:t>, </a:t>
            </a:r>
            <a:r>
              <a:rPr lang="es-MX" sz="1400" dirty="0" err="1"/>
              <a:t>autodeterminarse</a:t>
            </a:r>
            <a:r>
              <a:rPr lang="es-MX" sz="1400" dirty="0"/>
              <a:t> académicamente y </a:t>
            </a:r>
            <a:r>
              <a:rPr lang="es-MX" sz="1400" dirty="0" err="1"/>
              <a:t>autogestionarse</a:t>
            </a:r>
            <a:r>
              <a:rPr lang="es-MX" sz="1400" dirty="0"/>
              <a:t> administrativa y financieramente. Se ejercerá de manera</a:t>
            </a:r>
          </a:p>
          <a:p>
            <a:pPr algn="just"/>
            <a:r>
              <a:rPr lang="es-MX" sz="1400" dirty="0"/>
              <a:t>ética y responsable en la conducción de la institución. La autonomía contempla para su comunidad la libertad</a:t>
            </a:r>
          </a:p>
          <a:p>
            <a:pPr algn="just"/>
            <a:r>
              <a:rPr lang="es-MX" sz="1400" dirty="0"/>
              <a:t>de cátedra e investigación, así como la libre expresión y discusión de las ideas.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2. Bien común</a:t>
            </a:r>
          </a:p>
          <a:p>
            <a:pPr algn="just"/>
            <a:r>
              <a:rPr lang="es-MX" sz="1400" dirty="0"/>
              <a:t>La educación superior es considerada un bien común, lo que significa que la </a:t>
            </a:r>
            <a:r>
              <a:rPr lang="es-MX" sz="1400" dirty="0" err="1"/>
              <a:t>UAGro</a:t>
            </a:r>
            <a:r>
              <a:rPr lang="es-MX" sz="1400" dirty="0"/>
              <a:t> es, a su vez, un bien común para toda la sociedad guerrerense, donde sus fines y organización se armonizan con los ODS, en especial con el número 4 relativo al derecho a la educación inclusiva, equitativa y de calidad.</a:t>
            </a:r>
          </a:p>
        </p:txBody>
      </p:sp>
    </p:spTree>
    <p:extLst>
      <p:ext uri="{BB962C8B-B14F-4D97-AF65-F5344CB8AC3E}">
        <p14:creationId xmlns:p14="http://schemas.microsoft.com/office/powerpoint/2010/main" val="2446833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5B0B5A03-EC19-0693-6806-B9367F36BA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462511"/>
              </p:ext>
            </p:extLst>
          </p:nvPr>
        </p:nvGraphicFramePr>
        <p:xfrm>
          <a:off x="1629314" y="130602"/>
          <a:ext cx="7402543" cy="6648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2543">
                  <a:extLst>
                    <a:ext uri="{9D8B030D-6E8A-4147-A177-3AD203B41FA5}">
                      <a16:colId xmlns:a16="http://schemas.microsoft.com/office/drawing/2014/main" val="665741997"/>
                    </a:ext>
                  </a:extLst>
                </a:gridCol>
              </a:tblGrid>
              <a:tr h="2276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500" b="1" u="none" strike="noStrike" dirty="0">
                          <a:effectLst/>
                        </a:rPr>
                        <a:t>UNIVERSIDAD AUTÓNOMA DE GUERRERO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805525226"/>
                  </a:ext>
                </a:extLst>
              </a:tr>
              <a:tr h="19828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300" u="none" strike="noStrike" dirty="0">
                          <a:effectLst/>
                        </a:rPr>
                        <a:t>DIRECCIÓN GENERAL DE INFRAESTRUCTURA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214838658"/>
                  </a:ext>
                </a:extLst>
              </a:tr>
              <a:tr h="22211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DIRECCIÓN CONSTRUCCIÓN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3825778021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637953" y="1190098"/>
            <a:ext cx="824023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b="1" dirty="0"/>
              <a:t>3. Derechos universitarios</a:t>
            </a:r>
          </a:p>
          <a:p>
            <a:pPr algn="just"/>
            <a:r>
              <a:rPr lang="es-MX" sz="1400" dirty="0"/>
              <a:t>Los derechos universitarios son los derechos humanos inherentes a los fines y funciones de la Universidad que</a:t>
            </a:r>
          </a:p>
          <a:p>
            <a:pPr algn="just"/>
            <a:r>
              <a:rPr lang="es-MX" sz="1400" dirty="0"/>
              <a:t>gozan los miembros de la comunidad universitaria, siendo los siguientes: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MX" sz="1400" dirty="0"/>
              <a:t>Inclusión, para que todos los grupos sociales, especialmente los sectores vulnerables, sean beneficiarios de los fines y servicios de la Universidad.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MX" sz="1400" dirty="0"/>
              <a:t>Equidad, entendida como igualdad de oportunidades que garantiza a las personas el ingreso, permanencia y egreso de la Universidad. 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MX" sz="1400" dirty="0"/>
              <a:t>Igualdad sustantiva que se expresa específicamente en la igualdad de género, como principio clave en la gestión inclusiva de la Universidad. 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MX" sz="1400" dirty="0"/>
              <a:t>Interculturalidad como respeto a la pluralidad lingüística, así como a los derechos lingüísticos y culturales de las comunidades originarias y </a:t>
            </a:r>
            <a:r>
              <a:rPr lang="es-MX" sz="1400" dirty="0" err="1"/>
              <a:t>afromexicanas</a:t>
            </a:r>
            <a:r>
              <a:rPr lang="es-MX" sz="1400" dirty="0"/>
              <a:t>. 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es-MX" sz="1400" dirty="0"/>
              <a:t>Cultura de la paz mediante la resolución pacífica de diferencias y conflictos, promoviendo el valor de la igualdad, la justicia, la solidaridad, la cultura de la legalidad y el respeto a los derechos humanos.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4. Sostenibilidad</a:t>
            </a:r>
          </a:p>
          <a:p>
            <a:pPr algn="just"/>
            <a:r>
              <a:rPr lang="es-MX" sz="1400" dirty="0"/>
              <a:t>Este principio comprende el respeto, cuidado y preservación del medio ambiente y la biodiversidad, así como la</a:t>
            </a:r>
          </a:p>
          <a:p>
            <a:pPr algn="just"/>
            <a:r>
              <a:rPr lang="es-MX" sz="1400" dirty="0"/>
              <a:t>observancia de la legislación, en especial el ejercicio y</a:t>
            </a:r>
          </a:p>
          <a:p>
            <a:pPr algn="just"/>
            <a:r>
              <a:rPr lang="es-MX" sz="1400" dirty="0"/>
              <a:t>manejo de su patrimonio.</a:t>
            </a:r>
          </a:p>
        </p:txBody>
      </p:sp>
    </p:spTree>
    <p:extLst>
      <p:ext uri="{BB962C8B-B14F-4D97-AF65-F5344CB8AC3E}">
        <p14:creationId xmlns:p14="http://schemas.microsoft.com/office/powerpoint/2010/main" val="3958652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5B0B5A03-EC19-0693-6806-B9367F36BA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462511"/>
              </p:ext>
            </p:extLst>
          </p:nvPr>
        </p:nvGraphicFramePr>
        <p:xfrm>
          <a:off x="1629314" y="130602"/>
          <a:ext cx="7402543" cy="6648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2543">
                  <a:extLst>
                    <a:ext uri="{9D8B030D-6E8A-4147-A177-3AD203B41FA5}">
                      <a16:colId xmlns:a16="http://schemas.microsoft.com/office/drawing/2014/main" val="665741997"/>
                    </a:ext>
                  </a:extLst>
                </a:gridCol>
              </a:tblGrid>
              <a:tr h="2276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500" b="1" u="none" strike="noStrike" dirty="0">
                          <a:effectLst/>
                        </a:rPr>
                        <a:t>UNIVERSIDAD AUTÓNOMA DE GUERRERO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805525226"/>
                  </a:ext>
                </a:extLst>
              </a:tr>
              <a:tr h="19828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300" u="none" strike="noStrike" dirty="0">
                          <a:effectLst/>
                        </a:rPr>
                        <a:t>DIRECCIÓN GENERAL DE INFRAESTRUCTURA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214838658"/>
                  </a:ext>
                </a:extLst>
              </a:tr>
              <a:tr h="22211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DIRECCIÓN CONSTRUCCIÓN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3825778021"/>
                  </a:ext>
                </a:extLst>
              </a:tr>
            </a:tbl>
          </a:graphicData>
        </a:graphic>
      </p:graphicFrame>
      <p:sp>
        <p:nvSpPr>
          <p:cNvPr id="5" name="Rectángulo 4"/>
          <p:cNvSpPr/>
          <p:nvPr/>
        </p:nvSpPr>
        <p:spPr>
          <a:xfrm>
            <a:off x="637953" y="1190098"/>
            <a:ext cx="8240233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b="1" dirty="0"/>
              <a:t>5. Calidad y pertinencia </a:t>
            </a:r>
          </a:p>
          <a:p>
            <a:pPr algn="just"/>
            <a:r>
              <a:rPr lang="es-MX" sz="1400" dirty="0"/>
              <a:t>La calidad y pertinencia se traduce en altos estándares de desempeño institucional; en calidad de los programas educativos; en la excelencia en la formación integral del estudiante; y en la generación, transferencia y aplicación del conocimiento.</a:t>
            </a:r>
          </a:p>
          <a:p>
            <a:pPr algn="just"/>
            <a:r>
              <a:rPr lang="es-MX" sz="1400" dirty="0"/>
              <a:t> </a:t>
            </a:r>
          </a:p>
          <a:p>
            <a:pPr algn="just"/>
            <a:r>
              <a:rPr lang="es-MX" sz="1400" dirty="0"/>
              <a:t>La pertinencia se refiere a que, durante todo el trayecto educativo, los estudiantes adquieran, desarrollen y consoliden los conocimientos y habilidades que les permitan tener una vida plena y responder a las necesidades actuales y futuras para el desarrollo nacional.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dirty="0"/>
              <a:t>La calidad en el quehacer universitario se encuentra en que los miembros de la </a:t>
            </a:r>
            <a:r>
              <a:rPr lang="es-MX" sz="1400" dirty="0" err="1"/>
              <a:t>UAGro</a:t>
            </a:r>
            <a:r>
              <a:rPr lang="es-MX" sz="1400" dirty="0"/>
              <a:t> adquieran las destrezas y habilidades para la innovación y el emprendimiento. 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6. Internacionalización</a:t>
            </a:r>
            <a:r>
              <a:rPr lang="es-MX" sz="1400" dirty="0"/>
              <a:t> </a:t>
            </a:r>
          </a:p>
          <a:p>
            <a:pPr algn="just"/>
            <a:r>
              <a:rPr lang="es-MX" sz="1400" dirty="0"/>
              <a:t>La internacionalización de la </a:t>
            </a:r>
            <a:r>
              <a:rPr lang="es-MX" sz="1400" dirty="0" err="1"/>
              <a:t>UAGro</a:t>
            </a:r>
            <a:r>
              <a:rPr lang="es-MX" sz="1400" dirty="0"/>
              <a:t> es un principio emergente de gran importancia, ya que permite, tanto a estudiantes como docentes, aprovechar las oportunidades que brinda la globalización para enriquecer su formación integral y su labor académica. Al fomentar la internacionalización, las universidades pueden ofrecer la posibilidad de adquirir habilidades y competencias que permitan desenvolverse en un mundo cada vez más interconectado y diverso, además de proporcionar una perspectiva global y ampliar la comprensión de otras culturas y formas de pensamiento.</a:t>
            </a:r>
          </a:p>
        </p:txBody>
      </p:sp>
    </p:spTree>
    <p:extLst>
      <p:ext uri="{BB962C8B-B14F-4D97-AF65-F5344CB8AC3E}">
        <p14:creationId xmlns:p14="http://schemas.microsoft.com/office/powerpoint/2010/main" val="3547089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5B0B5A03-EC19-0693-6806-B9367F36BA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462511"/>
              </p:ext>
            </p:extLst>
          </p:nvPr>
        </p:nvGraphicFramePr>
        <p:xfrm>
          <a:off x="1629314" y="130602"/>
          <a:ext cx="7402543" cy="6648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2543">
                  <a:extLst>
                    <a:ext uri="{9D8B030D-6E8A-4147-A177-3AD203B41FA5}">
                      <a16:colId xmlns:a16="http://schemas.microsoft.com/office/drawing/2014/main" val="665741997"/>
                    </a:ext>
                  </a:extLst>
                </a:gridCol>
              </a:tblGrid>
              <a:tr h="2276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500" b="1" u="none" strike="noStrike" dirty="0">
                          <a:effectLst/>
                        </a:rPr>
                        <a:t>UNIVERSIDAD AUTÓNOMA DE GUERRERO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805525226"/>
                  </a:ext>
                </a:extLst>
              </a:tr>
              <a:tr h="19828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300" u="none" strike="noStrike" dirty="0">
                          <a:effectLst/>
                        </a:rPr>
                        <a:t>DIRECCIÓN GENERAL DE INFRAESTRUCTURA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214838658"/>
                  </a:ext>
                </a:extLst>
              </a:tr>
              <a:tr h="22211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DIRECCIÓN CONSTRUCCIÓN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3825778021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637953" y="1190098"/>
            <a:ext cx="824023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b="1" dirty="0"/>
              <a:t>7. Gobernabilidad</a:t>
            </a:r>
            <a:r>
              <a:rPr lang="es-MX" sz="1400" dirty="0"/>
              <a:t> </a:t>
            </a:r>
          </a:p>
          <a:p>
            <a:pPr algn="just"/>
            <a:r>
              <a:rPr lang="es-MX" sz="1400" dirty="0"/>
              <a:t>La gobernabilidad implica desempeño y estabilidad, así como la capacidad de anticipación y de respuesta propositiva ante las demandas, no sólo de la comunidad universitaria sino del entorno, así como de la cohesión de los universitarios con el proyecto institucional. 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dirty="0"/>
              <a:t>Gobernabilidad implica eficiencia, eficacia, desempeño, pertinencia y legitimidad en la conducción de la Universidad.</a:t>
            </a:r>
          </a:p>
          <a:p>
            <a:pPr algn="just"/>
            <a:endParaRPr lang="es-MX" sz="1400" b="1" dirty="0"/>
          </a:p>
          <a:p>
            <a:pPr algn="just"/>
            <a:endParaRPr lang="es-MX" sz="1400" b="1" dirty="0"/>
          </a:p>
        </p:txBody>
      </p:sp>
    </p:spTree>
    <p:extLst>
      <p:ext uri="{BB962C8B-B14F-4D97-AF65-F5344CB8AC3E}">
        <p14:creationId xmlns:p14="http://schemas.microsoft.com/office/powerpoint/2010/main" val="2254556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5B0B5A03-EC19-0693-6806-B9367F36BA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462511"/>
              </p:ext>
            </p:extLst>
          </p:nvPr>
        </p:nvGraphicFramePr>
        <p:xfrm>
          <a:off x="1629314" y="130602"/>
          <a:ext cx="7402543" cy="6648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2543">
                  <a:extLst>
                    <a:ext uri="{9D8B030D-6E8A-4147-A177-3AD203B41FA5}">
                      <a16:colId xmlns:a16="http://schemas.microsoft.com/office/drawing/2014/main" val="665741997"/>
                    </a:ext>
                  </a:extLst>
                </a:gridCol>
              </a:tblGrid>
              <a:tr h="2276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500" b="1" u="none" strike="noStrike" dirty="0">
                          <a:effectLst/>
                        </a:rPr>
                        <a:t>UNIVERSIDAD AUTÓNOMA DE GUERRERO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805525226"/>
                  </a:ext>
                </a:extLst>
              </a:tr>
              <a:tr h="19828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300" u="none" strike="noStrike" dirty="0">
                          <a:effectLst/>
                        </a:rPr>
                        <a:t>DIRECCIÓN GENERAL DE INFRAESTRUCTURA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214838658"/>
                  </a:ext>
                </a:extLst>
              </a:tr>
              <a:tr h="22211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DIRECCIÓN CONSTRUCCIÓN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3825778021"/>
                  </a:ext>
                </a:extLst>
              </a:tr>
            </a:tbl>
          </a:graphicData>
        </a:graphic>
      </p:graphicFrame>
      <p:sp>
        <p:nvSpPr>
          <p:cNvPr id="4" name="Rectángulo 3"/>
          <p:cNvSpPr/>
          <p:nvPr/>
        </p:nvSpPr>
        <p:spPr>
          <a:xfrm>
            <a:off x="637953" y="1190098"/>
            <a:ext cx="8240233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s-MX" sz="1400" b="1" dirty="0"/>
          </a:p>
          <a:p>
            <a:pPr algn="just"/>
            <a:r>
              <a:rPr lang="es-MX" b="1" dirty="0"/>
              <a:t>Políticas transversales</a:t>
            </a:r>
          </a:p>
          <a:p>
            <a:pPr algn="just"/>
            <a:r>
              <a:rPr lang="es-MX" sz="1400" dirty="0"/>
              <a:t>Las políticas transversales buscan canalizar y guiar el trabajo de la comunidad universitaria hacia las metas que la institución se ha propuesto alcanzar. Con base en el análisis de los retos y oportunidades detectados en el entorno externo e interno, se han definido cinco políticas. Estas políticas están en total armonía con la misión, visión y principios de la Universidad, y se incorporan de manera transversal en el PDI.</a:t>
            </a:r>
          </a:p>
          <a:p>
            <a:pPr algn="just"/>
            <a:endParaRPr lang="es-MX" sz="1400" b="1" dirty="0"/>
          </a:p>
          <a:p>
            <a:pPr marL="342900" indent="-342900" algn="just">
              <a:buAutoNum type="arabicPeriod"/>
            </a:pPr>
            <a:r>
              <a:rPr lang="es-MX" sz="1400" b="1" dirty="0"/>
              <a:t>Mejora Continua.</a:t>
            </a:r>
            <a:r>
              <a:rPr lang="es-MX" sz="1400" dirty="0"/>
              <a:t> </a:t>
            </a:r>
          </a:p>
          <a:p>
            <a:pPr algn="just"/>
            <a:r>
              <a:rPr lang="es-MX" sz="1400" dirty="0"/>
              <a:t>La universidad se compromete a adoptar un enfoque de mejora continua y constante en todos sus procesos académicos y administrativos. Esto implica la evaluación regular de actividades y programas para identificar áreas de mejora, la implementación de cambios basados en los resultados de estas evaluaciones y un monitoreo constante para garantizar la efectividad de dichos cambios. La política promueve la innovación y la adaptabilidad, permitiendo a la institución mantenerse a la vanguardia de la educación superior.</a:t>
            </a:r>
          </a:p>
          <a:p>
            <a:pPr algn="just"/>
            <a:endParaRPr lang="es-MX" sz="1400" b="1" dirty="0"/>
          </a:p>
          <a:p>
            <a:pPr algn="just"/>
            <a:r>
              <a:rPr lang="es-MX" sz="1400" b="1" dirty="0"/>
              <a:t>2. Bienestar Estudiantil.</a:t>
            </a:r>
            <a:r>
              <a:rPr lang="es-MX" sz="1400" dirty="0"/>
              <a:t> </a:t>
            </a:r>
          </a:p>
          <a:p>
            <a:pPr algn="just"/>
            <a:r>
              <a:rPr lang="es-MX" sz="1400" dirty="0"/>
              <a:t>El bienestar de los estudiantes es una prioridad central para la universidad. Esta política asegura que todos los estudiantes tengan acceso a los recursos y apoyos necesarios para su éxito académico y personal. Esto incluye servicios de salud y bienestar, oportunidades para participación en actividades extracurriculares y deportivas, apoyo académico y asesoramiento. </a:t>
            </a:r>
          </a:p>
          <a:p>
            <a:pPr algn="just"/>
            <a:endParaRPr lang="es-MX" sz="1400" b="1" dirty="0"/>
          </a:p>
          <a:p>
            <a:pPr algn="just"/>
            <a:endParaRPr lang="es-MX" sz="1400" b="1" dirty="0"/>
          </a:p>
        </p:txBody>
      </p:sp>
    </p:spTree>
    <p:extLst>
      <p:ext uri="{BB962C8B-B14F-4D97-AF65-F5344CB8AC3E}">
        <p14:creationId xmlns:p14="http://schemas.microsoft.com/office/powerpoint/2010/main" val="2574939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637953" y="1189349"/>
            <a:ext cx="824023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sz="1400" b="1" dirty="0"/>
              <a:t>3. Formación Integral.</a:t>
            </a:r>
            <a:r>
              <a:rPr lang="es-MX" sz="1400" dirty="0"/>
              <a:t> </a:t>
            </a:r>
          </a:p>
          <a:p>
            <a:pPr algn="just"/>
            <a:r>
              <a:rPr lang="es-MX" sz="1400" dirty="0"/>
              <a:t>Esta política refleja el compromiso de la universidad con una educación que va más allá de la transmisión de conocimientos académicos. Se enfoca en la formación de ciudadanos íntegros y comprometidos con su sociedad, fomentando el desarrollo de habilidades blandas, éticas y valores, y promoviendo el compromiso social, la cultura, el deporte y el arte. 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4. Desarrollo Sustentable.</a:t>
            </a:r>
            <a:r>
              <a:rPr lang="es-MX" sz="1400" dirty="0"/>
              <a:t> La </a:t>
            </a:r>
            <a:r>
              <a:rPr lang="es-MX" sz="1400" dirty="0" err="1"/>
              <a:t>UAGro</a:t>
            </a:r>
            <a:r>
              <a:rPr lang="es-MX" sz="1400" dirty="0"/>
              <a:t> promueve el desarrollo sustentable en todas sus actividades. Esto implica la integración de principios ecológicos en sus operaciones, la promoción de la investigación y la educación en torno a temas de sostenibilidad, y el compromiso con la reducción de su huella ecológica. La universidad aspira a ser líder en la comunidad en cuanto a sostenibilidad, fomentando la conciencia y el compromiso con el medio ambiente. 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b="1" dirty="0"/>
              <a:t>5. Cultura de Paz.</a:t>
            </a:r>
            <a:r>
              <a:rPr lang="es-MX" sz="1400" dirty="0"/>
              <a:t> </a:t>
            </a:r>
          </a:p>
          <a:p>
            <a:pPr algn="just"/>
            <a:r>
              <a:rPr lang="es-MX" sz="1400" dirty="0"/>
              <a:t>Esta política se centra en promover una cultura de paz y respeto mutuo. La universidad fomenta un ambiente inclusivo, equitativo y seguro, libre de discriminación y violencia. Esta política también abarca el compromiso de la universidad con la resolución pacífica de conflictos y la promoción de la tolerancia y el respeto por la diversidad.</a:t>
            </a:r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5B0B5A03-EC19-0693-6806-B9367F36BA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869869"/>
              </p:ext>
            </p:extLst>
          </p:nvPr>
        </p:nvGraphicFramePr>
        <p:xfrm>
          <a:off x="1629314" y="130602"/>
          <a:ext cx="7402543" cy="6648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2543">
                  <a:extLst>
                    <a:ext uri="{9D8B030D-6E8A-4147-A177-3AD203B41FA5}">
                      <a16:colId xmlns:a16="http://schemas.microsoft.com/office/drawing/2014/main" val="665741997"/>
                    </a:ext>
                  </a:extLst>
                </a:gridCol>
              </a:tblGrid>
              <a:tr h="2276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500" b="1" u="none" strike="noStrike" dirty="0">
                          <a:effectLst/>
                        </a:rPr>
                        <a:t>UNIVERSIDAD AUTÓNOMA DE GUERRERO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805525226"/>
                  </a:ext>
                </a:extLst>
              </a:tr>
              <a:tr h="19828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300" u="none" strike="noStrike" dirty="0">
                          <a:effectLst/>
                        </a:rPr>
                        <a:t>DIRECCIÓN GENERAL DE INFRAESTRUCTURA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214838658"/>
                  </a:ext>
                </a:extLst>
              </a:tr>
              <a:tr h="22211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DIRECCIÓN CONSTRUCCIÓN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3825778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7041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627322" y="1392116"/>
            <a:ext cx="787273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b="1" dirty="0"/>
              <a:t>Prospectiva al 2030 y 2050</a:t>
            </a:r>
          </a:p>
          <a:p>
            <a:pPr algn="just"/>
            <a:r>
              <a:rPr lang="es-MX" sz="1400" dirty="0"/>
              <a:t>El futuro de la </a:t>
            </a:r>
            <a:r>
              <a:rPr lang="es-MX" sz="1400" dirty="0" err="1"/>
              <a:t>UAGro</a:t>
            </a:r>
            <a:r>
              <a:rPr lang="es-MX" sz="1400" dirty="0"/>
              <a:t> se basa en una evolución continua y planificada de metas orientadas por las visiones de 2030 y 2050. En el marco de una perspectiva a largo plazo, bajo la luz de su compromiso con la excelencia académica, la inclusión, la equidad, la solidaridad y la sostenibilidad, tiene como objetivo el trascender en el panorama nacional e internacional: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dirty="0"/>
              <a:t>En 2030, la </a:t>
            </a:r>
            <a:r>
              <a:rPr lang="es-MX" sz="1400" dirty="0" err="1"/>
              <a:t>UAGro</a:t>
            </a:r>
            <a:r>
              <a:rPr lang="es-MX" sz="1400" dirty="0"/>
              <a:t> es una institución reconocida por su contribución al desarrollo de Guerrero y México, caracterizada por su alianza con el gobierno estatal, su contribución en la ampliación de la cobertura educativa, y su papel como actor clave en el fortalecimiento de la educación superior de la región. La internacionalización es un logro importante, afianzando su presencia y reconocimiento en contextos internacionales.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dirty="0"/>
              <a:t>Para 2050, la </a:t>
            </a:r>
            <a:r>
              <a:rPr lang="es-MX" sz="1400" dirty="0" err="1"/>
              <a:t>UAGro</a:t>
            </a:r>
            <a:r>
              <a:rPr lang="es-MX" sz="1400" dirty="0"/>
              <a:t> está firmemente establecida como una universidad líder, </a:t>
            </a:r>
            <a:r>
              <a:rPr lang="es-MX" sz="1400" dirty="0" err="1"/>
              <a:t>resiliente</a:t>
            </a:r>
            <a:r>
              <a:rPr lang="es-MX" sz="1400" dirty="0"/>
              <a:t> e innovadora, adaptándose a las demandas emergentes del contexto demográfico y de la educación superior global. </a:t>
            </a:r>
          </a:p>
          <a:p>
            <a:pPr algn="just"/>
            <a:endParaRPr lang="es-MX" sz="1400" dirty="0"/>
          </a:p>
        </p:txBody>
      </p:sp>
      <p:graphicFrame>
        <p:nvGraphicFramePr>
          <p:cNvPr id="4" name="Marcador de contenido 3">
            <a:extLst>
              <a:ext uri="{FF2B5EF4-FFF2-40B4-BE49-F238E27FC236}">
                <a16:creationId xmlns:a16="http://schemas.microsoft.com/office/drawing/2014/main" id="{5B0B5A03-EC19-0693-6806-B9367F36BA3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869869"/>
              </p:ext>
            </p:extLst>
          </p:nvPr>
        </p:nvGraphicFramePr>
        <p:xfrm>
          <a:off x="1629314" y="130602"/>
          <a:ext cx="7402543" cy="6648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2543">
                  <a:extLst>
                    <a:ext uri="{9D8B030D-6E8A-4147-A177-3AD203B41FA5}">
                      <a16:colId xmlns:a16="http://schemas.microsoft.com/office/drawing/2014/main" val="665741997"/>
                    </a:ext>
                  </a:extLst>
                </a:gridCol>
              </a:tblGrid>
              <a:tr h="2276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500" b="1" u="none" strike="noStrike" dirty="0">
                          <a:effectLst/>
                        </a:rPr>
                        <a:t>UNIVERSIDAD AUTÓNOMA DE GUERRERO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805525226"/>
                  </a:ext>
                </a:extLst>
              </a:tr>
              <a:tr h="19828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300" u="none" strike="noStrike" dirty="0">
                          <a:effectLst/>
                        </a:rPr>
                        <a:t>DIRECCIÓN GENERAL DE INFRAESTRUCTURA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214838658"/>
                  </a:ext>
                </a:extLst>
              </a:tr>
              <a:tr h="22211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DIRECCIÓN CONSTRUCCIÓN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3825778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582868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827</TotalTime>
  <Words>1573</Words>
  <Application>Microsoft Office PowerPoint</Application>
  <PresentationFormat>Presentación en pantalla (4:3)</PresentationFormat>
  <Paragraphs>90</Paragraphs>
  <Slides>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Julio Solís</cp:lastModifiedBy>
  <cp:revision>50</cp:revision>
  <cp:lastPrinted>2025-01-28T22:33:20Z</cp:lastPrinted>
  <dcterms:created xsi:type="dcterms:W3CDTF">2023-10-18T23:22:16Z</dcterms:created>
  <dcterms:modified xsi:type="dcterms:W3CDTF">2025-01-29T19:19:18Z</dcterms:modified>
</cp:coreProperties>
</file>